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autoCompressPictures="0">
  <p:sldMasterIdLst>
    <p:sldMasterId id="2147483720" r:id="rId4"/>
  </p:sldMasterIdLst>
  <p:notesMasterIdLst>
    <p:notesMasterId r:id="rId43"/>
  </p:notesMasterIdLst>
  <p:handoutMasterIdLst>
    <p:handoutMasterId r:id="rId44"/>
  </p:handoutMasterIdLst>
  <p:sldIdLst>
    <p:sldId id="256" r:id="rId5"/>
    <p:sldId id="280" r:id="rId6"/>
    <p:sldId id="320" r:id="rId7"/>
    <p:sldId id="261" r:id="rId8"/>
    <p:sldId id="288" r:id="rId9"/>
    <p:sldId id="287" r:id="rId10"/>
    <p:sldId id="281" r:id="rId11"/>
    <p:sldId id="303" r:id="rId12"/>
    <p:sldId id="302" r:id="rId13"/>
    <p:sldId id="323" r:id="rId14"/>
    <p:sldId id="301" r:id="rId15"/>
    <p:sldId id="304" r:id="rId16"/>
    <p:sldId id="305" r:id="rId17"/>
    <p:sldId id="306" r:id="rId18"/>
    <p:sldId id="317" r:id="rId19"/>
    <p:sldId id="299" r:id="rId20"/>
    <p:sldId id="298" r:id="rId21"/>
    <p:sldId id="300" r:id="rId22"/>
    <p:sldId id="309" r:id="rId23"/>
    <p:sldId id="282" r:id="rId24"/>
    <p:sldId id="285" r:id="rId25"/>
    <p:sldId id="311" r:id="rId26"/>
    <p:sldId id="321" r:id="rId27"/>
    <p:sldId id="322" r:id="rId28"/>
    <p:sldId id="283" r:id="rId29"/>
    <p:sldId id="286" r:id="rId30"/>
    <p:sldId id="313" r:id="rId31"/>
    <p:sldId id="314" r:id="rId32"/>
    <p:sldId id="315" r:id="rId33"/>
    <p:sldId id="316" r:id="rId34"/>
    <p:sldId id="289" r:id="rId35"/>
    <p:sldId id="294" r:id="rId36"/>
    <p:sldId id="292" r:id="rId37"/>
    <p:sldId id="296" r:id="rId38"/>
    <p:sldId id="319" r:id="rId39"/>
    <p:sldId id="310" r:id="rId40"/>
    <p:sldId id="312" r:id="rId41"/>
    <p:sldId id="297" r:id="rId42"/>
  </p:sldIdLst>
  <p:sldSz cx="12192000" cy="6858000"/>
  <p:notesSz cx="6858000" cy="9144000"/>
  <p:defaultTextStyle>
    <a:defPPr rtl="0">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e"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96706"/>
    <a:srgbClr val="04291F"/>
    <a:srgbClr val="D2E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50" d="100"/>
          <a:sy n="50" d="100"/>
        </p:scale>
        <p:origin x="-474" y="-234"/>
      </p:cViewPr>
      <p:guideLst>
        <p:guide orient="horz" pos="2160"/>
        <p:guide pos="3840"/>
      </p:guideLst>
    </p:cSldViewPr>
  </p:slideViewPr>
  <p:notesTextViewPr>
    <p:cViewPr>
      <p:scale>
        <a:sx n="1" d="1"/>
        <a:sy n="1" d="1"/>
      </p:scale>
      <p:origin x="0" y="0"/>
    </p:cViewPr>
  </p:notesTextViewPr>
  <p:notesViewPr>
    <p:cSldViewPr snapToGrid="0">
      <p:cViewPr varScale="1">
        <p:scale>
          <a:sx n="89" d="100"/>
          <a:sy n="89" d="100"/>
        </p:scale>
        <p:origin x="2994"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 xmlns:a16="http://schemas.microsoft.com/office/drawing/2014/main" id="{A31E7933-A8DF-4F35-ABD9-38F01AAE0F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 xmlns:a16="http://schemas.microsoft.com/office/drawing/2014/main" id="{C6ADD7D4-A036-47D1-8641-9484CA5D2DC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045455-771D-4CFA-A4C2-F5A7014DCCB3}" type="datetimeFigureOut">
              <a:rPr lang="it-IT" smtClean="0"/>
              <a:t>30/03/2022</a:t>
            </a:fld>
            <a:endParaRPr lang="it-IT"/>
          </a:p>
        </p:txBody>
      </p:sp>
      <p:sp>
        <p:nvSpPr>
          <p:cNvPr id="4" name="Segnaposto piè di pagina 3">
            <a:extLst>
              <a:ext uri="{FF2B5EF4-FFF2-40B4-BE49-F238E27FC236}">
                <a16:creationId xmlns="" xmlns:a16="http://schemas.microsoft.com/office/drawing/2014/main" id="{8B9361EB-E37E-4A41-9198-D52F4A17C2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 xmlns:a16="http://schemas.microsoft.com/office/drawing/2014/main" id="{DA8D6CB4-9961-4642-A8AC-0F4297EE27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02423A-FE01-46EF-9355-C251B2BB72F4}" type="slidenum">
              <a:rPr lang="it-IT" smtClean="0"/>
              <a:t>‹N›</a:t>
            </a:fld>
            <a:endParaRPr lang="it-IT"/>
          </a:p>
        </p:txBody>
      </p:sp>
    </p:spTree>
    <p:extLst>
      <p:ext uri="{BB962C8B-B14F-4D97-AF65-F5344CB8AC3E}">
        <p14:creationId xmlns:p14="http://schemas.microsoft.com/office/powerpoint/2010/main" val="40817216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noProof="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BBEA71-EDF8-495D-B044-461D22A63BB1}" type="datetimeFigureOut">
              <a:rPr lang="it-IT" noProof="0" smtClean="0"/>
              <a:t>30/03/2022</a:t>
            </a:fld>
            <a:endParaRPr lang="it-IT" noProof="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noProof="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a:t>Modifica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noProof="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B97009-0A9A-4EBC-AEE8-DA57ACA0C631}" type="slidenum">
              <a:rPr lang="it-IT" noProof="0" smtClean="0"/>
              <a:t>‹N›</a:t>
            </a:fld>
            <a:endParaRPr lang="it-IT" noProof="0"/>
          </a:p>
        </p:txBody>
      </p:sp>
    </p:spTree>
    <p:extLst>
      <p:ext uri="{BB962C8B-B14F-4D97-AF65-F5344CB8AC3E}">
        <p14:creationId xmlns:p14="http://schemas.microsoft.com/office/powerpoint/2010/main" val="151114464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Rettangolo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8" name="Rettangolo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ctrTitle"/>
          </p:nvPr>
        </p:nvSpPr>
        <p:spPr>
          <a:xfrm>
            <a:off x="2611808" y="3428998"/>
            <a:ext cx="5518066" cy="2268559"/>
          </a:xfrm>
        </p:spPr>
        <p:txBody>
          <a:bodyPr rtlCol="0" anchor="t">
            <a:normAutofit/>
          </a:bodyPr>
          <a:lstStyle>
            <a:lvl1pPr algn="r">
              <a:defRPr sz="6000"/>
            </a:lvl1pPr>
          </a:lstStyle>
          <a:p>
            <a:pPr rtl="0"/>
            <a:r>
              <a:rPr lang="it-IT" smtClean="0"/>
              <a:t>Fare clic per modificare lo stile del titolo</a:t>
            </a:r>
            <a:endParaRPr lang="it-IT" dirty="0"/>
          </a:p>
        </p:txBody>
      </p:sp>
      <p:sp>
        <p:nvSpPr>
          <p:cNvPr id="3" name="Sottotitolo 2"/>
          <p:cNvSpPr>
            <a:spLocks noGrp="1"/>
          </p:cNvSpPr>
          <p:nvPr>
            <p:ph type="subTitle" idx="1"/>
          </p:nvPr>
        </p:nvSpPr>
        <p:spPr>
          <a:xfrm>
            <a:off x="2772274" y="2268786"/>
            <a:ext cx="5357600" cy="1160213"/>
          </a:xfrm>
        </p:spPr>
        <p:txBody>
          <a:bodyPr tIns="0" rtlCol="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smtClean="0"/>
              <a:t>Fare clic per modificare lo stile del sottotitolo dello schema</a:t>
            </a:r>
            <a:endParaRPr lang="it-IT" dirty="0"/>
          </a:p>
        </p:txBody>
      </p:sp>
      <p:sp>
        <p:nvSpPr>
          <p:cNvPr id="4" name="Segnaposto data 3"/>
          <p:cNvSpPr>
            <a:spLocks noGrp="1"/>
          </p:cNvSpPr>
          <p:nvPr>
            <p:ph type="dt" sz="half" idx="10"/>
          </p:nvPr>
        </p:nvSpPr>
        <p:spPr/>
        <p:txBody>
          <a:bodyPr rtlCol="0"/>
          <a:lstStyle/>
          <a:p>
            <a:pPr rtl="0"/>
            <a:fld id="{764303E3-D878-4116-BA55-BC47199998B0}" type="datetime1">
              <a:rPr lang="it-IT" smtClean="0"/>
              <a:t>30/03/2022</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Ins="45720" rtlCol="0"/>
          <a:lstStyle/>
          <a:p>
            <a:pPr rtl="0"/>
            <a:fld id="{6D22F896-40B5-4ADD-8801-0D06FADFA095}" type="slidenum">
              <a:rPr lang="it-IT" smtClean="0"/>
              <a:t>‹N›</a:t>
            </a:fld>
            <a:endParaRPr lang="it-IT" dirty="0"/>
          </a:p>
        </p:txBody>
      </p:sp>
      <p:sp>
        <p:nvSpPr>
          <p:cNvPr id="13" name="Casella di testo 12"/>
          <p:cNvSpPr txBox="1"/>
          <p:nvPr/>
        </p:nvSpPr>
        <p:spPr>
          <a:xfrm>
            <a:off x="2191282" y="3262852"/>
            <a:ext cx="415636" cy="461665"/>
          </a:xfrm>
          <a:prstGeom prst="rect">
            <a:avLst/>
          </a:prstGeom>
          <a:noFill/>
        </p:spPr>
        <p:txBody>
          <a:bodyPr wrap="square" rtlCol="0">
            <a:spAutoFit/>
          </a:bodyPr>
          <a:lstStyle/>
          <a:p>
            <a:pPr algn="r" rtl="0"/>
            <a:r>
              <a:rPr lang="it-IT" sz="2400">
                <a:solidFill>
                  <a:schemeClr val="accent6"/>
                </a:solidFill>
                <a:latin typeface="Wingdings 3" panose="05040102010807070707" pitchFamily="18" charset="2"/>
              </a:rPr>
              <a:t>z</a:t>
            </a:r>
            <a:endParaRPr lang="it-IT"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45159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9" name="Rettangolo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Rettangolo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rtlCol="0"/>
          <a:lstStyle/>
          <a:p>
            <a:pPr rtl="0"/>
            <a:r>
              <a:rPr lang="it-IT" smtClean="0"/>
              <a:t>Fare clic per modificare lo stile del titolo</a:t>
            </a:r>
            <a:endParaRPr lang="it-IT" dirty="0"/>
          </a:p>
        </p:txBody>
      </p:sp>
      <p:sp>
        <p:nvSpPr>
          <p:cNvPr id="3" name="Segnaposto contenuto 2"/>
          <p:cNvSpPr>
            <a:spLocks noGrp="1"/>
          </p:cNvSpPr>
          <p:nvPr>
            <p:ph idx="1"/>
          </p:nvPr>
        </p:nvSpPr>
        <p:spPr/>
        <p:txBody>
          <a:bodyPr rtlCol="0" anchor="ct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45AA5DCA-ADDE-4990-B7E0-45404BDB5C7B}" type="datetime1">
              <a:rPr lang="it-IT" smtClean="0"/>
              <a:t>30/03/2022</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7" name="Casella di testo 6"/>
          <p:cNvSpPr txBox="1"/>
          <p:nvPr/>
        </p:nvSpPr>
        <p:spPr>
          <a:xfrm>
            <a:off x="2194943" y="641225"/>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88430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4" name="Rettangolo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5" name="Rettangolo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1" name="Casella di testo 10"/>
          <p:cNvSpPr txBox="1"/>
          <p:nvPr/>
        </p:nvSpPr>
        <p:spPr>
          <a:xfrm>
            <a:off x="2191843" y="2962586"/>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09873" y="3147254"/>
            <a:ext cx="7956560" cy="1424746"/>
          </a:xfrm>
        </p:spPr>
        <p:txBody>
          <a:bodyPr rtlCol="0" anchor="t">
            <a:normAutofit/>
          </a:bodyPr>
          <a:lstStyle>
            <a:lvl1pPr algn="r">
              <a:defRPr sz="3200"/>
            </a:lvl1pPr>
          </a:lstStyle>
          <a:p>
            <a:pPr rtl="0"/>
            <a:r>
              <a:rPr lang="it-IT" smtClean="0"/>
              <a:t>Fare clic per modificare lo stile del titolo</a:t>
            </a:r>
            <a:endParaRPr lang="it-IT" dirty="0"/>
          </a:p>
        </p:txBody>
      </p:sp>
      <p:sp>
        <p:nvSpPr>
          <p:cNvPr id="3" name="Segnaposto testo 2"/>
          <p:cNvSpPr>
            <a:spLocks noGrp="1"/>
          </p:cNvSpPr>
          <p:nvPr>
            <p:ph type="body" idx="1" hasCustomPrompt="1"/>
          </p:nvPr>
        </p:nvSpPr>
        <p:spPr>
          <a:xfrm>
            <a:off x="2773968" y="2268786"/>
            <a:ext cx="7791931" cy="878468"/>
          </a:xfrm>
        </p:spPr>
        <p:txBody>
          <a:bodyPr tIns="0" rtlCol="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it-IT"/>
              <a:t>Modificare gli stili del testo dello schema</a:t>
            </a:r>
            <a:endParaRPr lang="it-IT" dirty="0"/>
          </a:p>
        </p:txBody>
      </p:sp>
      <p:sp>
        <p:nvSpPr>
          <p:cNvPr id="4" name="Segnaposto data 3"/>
          <p:cNvSpPr>
            <a:spLocks noGrp="1"/>
          </p:cNvSpPr>
          <p:nvPr>
            <p:ph type="dt" sz="half" idx="10"/>
          </p:nvPr>
        </p:nvSpPr>
        <p:spPr/>
        <p:txBody>
          <a:bodyPr rtlCol="0"/>
          <a:lstStyle/>
          <a:p>
            <a:pPr rtl="0"/>
            <a:fld id="{A69230BB-C101-446A-BD7E-60CEADEF576F}" type="datetime1">
              <a:rPr lang="it-IT" smtClean="0"/>
              <a:t>30/03/2022</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4248092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6" name="Rettangolo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7" name="Rettangolo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2609873" y="805817"/>
            <a:ext cx="7950984" cy="1081705"/>
          </a:xfrm>
        </p:spPr>
        <p:txBody>
          <a:bodyPr rtlCol="0"/>
          <a:lstStyle/>
          <a:p>
            <a:pPr rtl="0"/>
            <a:r>
              <a:rPr lang="it-IT" smtClean="0"/>
              <a:t>Fare clic per modificare lo stile del titolo</a:t>
            </a:r>
            <a:endParaRPr lang="it-IT" dirty="0"/>
          </a:p>
        </p:txBody>
      </p:sp>
      <p:sp>
        <p:nvSpPr>
          <p:cNvPr id="3" name="Segnaposto contenuto 2"/>
          <p:cNvSpPr>
            <a:spLocks noGrp="1"/>
          </p:cNvSpPr>
          <p:nvPr>
            <p:ph sz="half" idx="1"/>
          </p:nvPr>
        </p:nvSpPr>
        <p:spPr>
          <a:xfrm>
            <a:off x="2605374" y="2052116"/>
            <a:ext cx="3891960" cy="3997828"/>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contenuto 3"/>
          <p:cNvSpPr>
            <a:spLocks noGrp="1"/>
          </p:cNvSpPr>
          <p:nvPr>
            <p:ph sz="half" idx="2"/>
          </p:nvPr>
        </p:nvSpPr>
        <p:spPr>
          <a:xfrm>
            <a:off x="6666636" y="2052114"/>
            <a:ext cx="3894222" cy="3997829"/>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5" name="Segnaposto data 4"/>
          <p:cNvSpPr>
            <a:spLocks noGrp="1"/>
          </p:cNvSpPr>
          <p:nvPr>
            <p:ph type="dt" sz="half" idx="10"/>
          </p:nvPr>
        </p:nvSpPr>
        <p:spPr/>
        <p:txBody>
          <a:bodyPr rtlCol="0"/>
          <a:lstStyle/>
          <a:p>
            <a:pPr rtl="0"/>
            <a:fld id="{3C697B0E-ADA0-42F9-961B-66A15BF31441}" type="datetime1">
              <a:rPr lang="it-IT" smtClean="0"/>
              <a:t>30/03/2022</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10" name="Casella di testo 9"/>
          <p:cNvSpPr txBox="1"/>
          <p:nvPr/>
        </p:nvSpPr>
        <p:spPr>
          <a:xfrm>
            <a:off x="2196172" y="641223"/>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89104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0" name="Rettangolo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1" name="Rettangolo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2" name="Casella di testo 11"/>
          <p:cNvSpPr txBox="1"/>
          <p:nvPr/>
        </p:nvSpPr>
        <p:spPr>
          <a:xfrm>
            <a:off x="2193650" y="636424"/>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09873" y="805818"/>
            <a:ext cx="7956560" cy="1078348"/>
          </a:xfrm>
        </p:spPr>
        <p:txBody>
          <a:bodyPr rtlCol="0"/>
          <a:lstStyle/>
          <a:p>
            <a:pPr rtl="0"/>
            <a:r>
              <a:rPr lang="it-IT" smtClean="0"/>
              <a:t>Fare clic per modificare lo stile del titolo</a:t>
            </a:r>
            <a:endParaRPr lang="it-IT" dirty="0"/>
          </a:p>
        </p:txBody>
      </p:sp>
      <p:sp>
        <p:nvSpPr>
          <p:cNvPr id="3" name="Segnaposto testo 2"/>
          <p:cNvSpPr>
            <a:spLocks noGrp="1"/>
          </p:cNvSpPr>
          <p:nvPr>
            <p:ph type="body" idx="1"/>
          </p:nvPr>
        </p:nvSpPr>
        <p:spPr>
          <a:xfrm>
            <a:off x="2609285" y="2052115"/>
            <a:ext cx="3896467" cy="713818"/>
          </a:xfrm>
        </p:spPr>
        <p:txBody>
          <a:bodyPr rtlCol="0"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smtClean="0"/>
              <a:t>Fare clic per modificare stili del testo dello schema</a:t>
            </a:r>
          </a:p>
        </p:txBody>
      </p:sp>
      <p:sp>
        <p:nvSpPr>
          <p:cNvPr id="4" name="Segnaposto contenuto 3"/>
          <p:cNvSpPr>
            <a:spLocks noGrp="1"/>
          </p:cNvSpPr>
          <p:nvPr>
            <p:ph sz="half" idx="2"/>
          </p:nvPr>
        </p:nvSpPr>
        <p:spPr>
          <a:xfrm>
            <a:off x="2609285" y="2851331"/>
            <a:ext cx="3893623" cy="3071434"/>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5" name="Segnaposto testo 4"/>
          <p:cNvSpPr>
            <a:spLocks noGrp="1"/>
          </p:cNvSpPr>
          <p:nvPr>
            <p:ph type="body" sz="quarter" idx="3"/>
          </p:nvPr>
        </p:nvSpPr>
        <p:spPr>
          <a:xfrm>
            <a:off x="6666634" y="2052115"/>
            <a:ext cx="3899798" cy="713818"/>
          </a:xfrm>
        </p:spPr>
        <p:txBody>
          <a:bodyPr rtlCol="0"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smtClean="0"/>
              <a:t>Fare clic per modificare stili del testo dello schema</a:t>
            </a:r>
          </a:p>
        </p:txBody>
      </p:sp>
      <p:sp>
        <p:nvSpPr>
          <p:cNvPr id="6" name="Segnaposto contenuto 5"/>
          <p:cNvSpPr>
            <a:spLocks noGrp="1"/>
          </p:cNvSpPr>
          <p:nvPr>
            <p:ph sz="quarter" idx="4"/>
          </p:nvPr>
        </p:nvSpPr>
        <p:spPr>
          <a:xfrm>
            <a:off x="6666635" y="2851331"/>
            <a:ext cx="3899798" cy="3071434"/>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7" name="Segnaposto data 6"/>
          <p:cNvSpPr>
            <a:spLocks noGrp="1"/>
          </p:cNvSpPr>
          <p:nvPr>
            <p:ph type="dt" sz="half" idx="10"/>
          </p:nvPr>
        </p:nvSpPr>
        <p:spPr/>
        <p:txBody>
          <a:bodyPr rtlCol="0"/>
          <a:lstStyle/>
          <a:p>
            <a:pPr rtl="0"/>
            <a:fld id="{E367E876-F4DD-416A-AA13-7B77F95EF1BF}" type="datetime1">
              <a:rPr lang="it-IT" smtClean="0"/>
              <a:t>30/03/2022</a:t>
            </a:fld>
            <a:endParaRPr lang="it-IT" dirty="0"/>
          </a:p>
        </p:txBody>
      </p:sp>
      <p:sp>
        <p:nvSpPr>
          <p:cNvPr id="8" name="Segnaposto piè di pagina 7"/>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9" name="Segnaposto numero diapositiva 8"/>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403078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13" name="Rettangolo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4" name="Rettangolo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rtlCol="0"/>
          <a:lstStyle/>
          <a:p>
            <a:pPr rtl="0"/>
            <a:r>
              <a:rPr lang="it-IT" smtClean="0"/>
              <a:t>Fare clic per modificare lo stile del titolo</a:t>
            </a:r>
            <a:endParaRPr lang="it-IT" dirty="0"/>
          </a:p>
        </p:txBody>
      </p:sp>
      <p:sp>
        <p:nvSpPr>
          <p:cNvPr id="3" name="Segnaposto data 2"/>
          <p:cNvSpPr>
            <a:spLocks noGrp="1"/>
          </p:cNvSpPr>
          <p:nvPr>
            <p:ph type="dt" sz="half" idx="10"/>
          </p:nvPr>
        </p:nvSpPr>
        <p:spPr/>
        <p:txBody>
          <a:bodyPr rtlCol="0"/>
          <a:lstStyle/>
          <a:p>
            <a:pPr rtl="0"/>
            <a:fld id="{7C58954C-2FCE-44D4-8152-BF2A73D823F5}" type="datetime1">
              <a:rPr lang="it-IT" smtClean="0"/>
              <a:t>30/03/2022</a:t>
            </a:fld>
            <a:endParaRPr lang="it-IT" dirty="0"/>
          </a:p>
        </p:txBody>
      </p:sp>
      <p:sp>
        <p:nvSpPr>
          <p:cNvPr id="4" name="Segnaposto piè di pagina 3"/>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5" name="Segnaposto numero diapositiva 4"/>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8" name="Casella di testo 7"/>
          <p:cNvSpPr txBox="1"/>
          <p:nvPr/>
        </p:nvSpPr>
        <p:spPr>
          <a:xfrm>
            <a:off x="2196172" y="641226"/>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064456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12" name="Rettangolo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3" name="Rettangolo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Segnaposto data 1"/>
          <p:cNvSpPr>
            <a:spLocks noGrp="1"/>
          </p:cNvSpPr>
          <p:nvPr>
            <p:ph type="dt" sz="half" idx="10"/>
          </p:nvPr>
        </p:nvSpPr>
        <p:spPr/>
        <p:txBody>
          <a:bodyPr rtlCol="0"/>
          <a:lstStyle/>
          <a:p>
            <a:pPr rtl="0"/>
            <a:fld id="{DD7A6AF6-1FB2-4A54-BDED-FCB69DB0B798}" type="datetime1">
              <a:rPr lang="it-IT" smtClean="0"/>
              <a:t>30/03/2022</a:t>
            </a:fld>
            <a:endParaRPr lang="it-IT" dirty="0"/>
          </a:p>
        </p:txBody>
      </p:sp>
      <p:sp>
        <p:nvSpPr>
          <p:cNvPr id="3" name="Segnaposto piè di pagina 2"/>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4" name="Segnaposto numero diapositiva 3"/>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290198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5" name="Rettangolo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6" name="Rettangolo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0" name="Casella di testo 9"/>
          <p:cNvSpPr txBox="1"/>
          <p:nvPr/>
        </p:nvSpPr>
        <p:spPr>
          <a:xfrm>
            <a:off x="1554154" y="1127550"/>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1970323" y="1282451"/>
            <a:ext cx="2664361" cy="1903241"/>
          </a:xfrm>
        </p:spPr>
        <p:txBody>
          <a:bodyPr rtlCol="0" anchor="b">
            <a:normAutofit/>
          </a:bodyPr>
          <a:lstStyle>
            <a:lvl1pPr algn="l">
              <a:defRPr sz="2400"/>
            </a:lvl1pPr>
          </a:lstStyle>
          <a:p>
            <a:pPr rtl="0"/>
            <a:r>
              <a:rPr lang="it-IT" smtClean="0"/>
              <a:t>Fare clic per modificare lo stile del titolo</a:t>
            </a:r>
            <a:endParaRPr lang="it-IT" dirty="0"/>
          </a:p>
        </p:txBody>
      </p:sp>
      <p:sp>
        <p:nvSpPr>
          <p:cNvPr id="3" name="Segnaposto contenuto 2"/>
          <p:cNvSpPr>
            <a:spLocks noGrp="1"/>
          </p:cNvSpPr>
          <p:nvPr>
            <p:ph idx="1"/>
          </p:nvPr>
        </p:nvSpPr>
        <p:spPr>
          <a:xfrm>
            <a:off x="5120154" y="805818"/>
            <a:ext cx="5446278" cy="5244126"/>
          </a:xfrm>
        </p:spPr>
        <p:txBody>
          <a:bodyPr rtlCol="0" anchor="ct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testo 3"/>
          <p:cNvSpPr>
            <a:spLocks noGrp="1"/>
          </p:cNvSpPr>
          <p:nvPr>
            <p:ph type="body" sz="half" idx="2"/>
          </p:nvPr>
        </p:nvSpPr>
        <p:spPr>
          <a:xfrm>
            <a:off x="1970322" y="3186154"/>
            <a:ext cx="2664361" cy="2386397"/>
          </a:xfrm>
        </p:spPr>
        <p:txBody>
          <a:bodyPr rtlCol="0"/>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smtClean="0"/>
              <a:t>Fare clic per modificare stili del testo dello schema</a:t>
            </a:r>
          </a:p>
        </p:txBody>
      </p:sp>
      <p:sp>
        <p:nvSpPr>
          <p:cNvPr id="5" name="Segnaposto data 4"/>
          <p:cNvSpPr>
            <a:spLocks noGrp="1"/>
          </p:cNvSpPr>
          <p:nvPr>
            <p:ph type="dt" sz="half" idx="10"/>
          </p:nvPr>
        </p:nvSpPr>
        <p:spPr/>
        <p:txBody>
          <a:bodyPr rtlCol="0"/>
          <a:lstStyle/>
          <a:p>
            <a:pPr rtl="0"/>
            <a:fld id="{44FC89F6-0E40-4B96-92F8-06C6FE51CC2A}" type="datetime1">
              <a:rPr lang="it-IT" smtClean="0"/>
              <a:t>30/03/2022</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46972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19" name="Rettangolo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0" name="Rettangolo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3" name="Segnaposto immagine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rtlCol="0"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smtClean="0"/>
              <a:t>Fare clic sull'icona per inserire un'immagine</a:t>
            </a:r>
            <a:endParaRPr lang="it-IT" dirty="0"/>
          </a:p>
        </p:txBody>
      </p:sp>
      <p:sp>
        <p:nvSpPr>
          <p:cNvPr id="10" name="Casella di testo 9"/>
          <p:cNvSpPr txBox="1"/>
          <p:nvPr/>
        </p:nvSpPr>
        <p:spPr>
          <a:xfrm>
            <a:off x="1554686" y="1127550"/>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1971241" y="1282452"/>
            <a:ext cx="3970986" cy="1900473"/>
          </a:xfrm>
        </p:spPr>
        <p:txBody>
          <a:bodyPr rtlCol="0" anchor="b">
            <a:normAutofit/>
          </a:bodyPr>
          <a:lstStyle>
            <a:lvl1pPr algn="l">
              <a:defRPr sz="3200"/>
            </a:lvl1pPr>
          </a:lstStyle>
          <a:p>
            <a:pPr rtl="0"/>
            <a:r>
              <a:rPr lang="it-IT" smtClean="0"/>
              <a:t>Fare clic per modificare lo stile del titolo</a:t>
            </a:r>
            <a:endParaRPr lang="it-IT" dirty="0"/>
          </a:p>
        </p:txBody>
      </p:sp>
      <p:sp>
        <p:nvSpPr>
          <p:cNvPr id="4" name="Segnaposto testo 3"/>
          <p:cNvSpPr>
            <a:spLocks noGrp="1"/>
          </p:cNvSpPr>
          <p:nvPr>
            <p:ph type="body" sz="half" idx="2"/>
          </p:nvPr>
        </p:nvSpPr>
        <p:spPr>
          <a:xfrm>
            <a:off x="1970322" y="3182928"/>
            <a:ext cx="3971874" cy="2386394"/>
          </a:xfrm>
        </p:spPr>
        <p:txBody>
          <a:bodyPr rtlCol="0">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smtClean="0"/>
              <a:t>Fare clic per modificare stili del testo dello schema</a:t>
            </a:r>
          </a:p>
        </p:txBody>
      </p:sp>
      <p:sp>
        <p:nvSpPr>
          <p:cNvPr id="5" name="Segnaposto data 4"/>
          <p:cNvSpPr>
            <a:spLocks noGrp="1"/>
          </p:cNvSpPr>
          <p:nvPr>
            <p:ph type="dt" sz="half" idx="10"/>
          </p:nvPr>
        </p:nvSpPr>
        <p:spPr/>
        <p:txBody>
          <a:bodyPr rtlCol="0"/>
          <a:lstStyle/>
          <a:p>
            <a:pPr rtl="0"/>
            <a:fld id="{C31D773D-B082-4280-A103-CEE1B0384589}" type="datetime1">
              <a:rPr lang="it-IT" smtClean="0"/>
              <a:t>30/03/2022</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1567214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14" name="Rettangolo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5" name="Rettangolo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Casella di testo 8"/>
          <p:cNvSpPr txBox="1"/>
          <p:nvPr/>
        </p:nvSpPr>
        <p:spPr>
          <a:xfrm>
            <a:off x="2194236" y="641225"/>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11808" y="808056"/>
            <a:ext cx="7954091" cy="1077229"/>
          </a:xfrm>
        </p:spPr>
        <p:txBody>
          <a:bodyPr rtlCol="0"/>
          <a:lstStyle/>
          <a:p>
            <a:pPr rtl="0"/>
            <a:r>
              <a:rPr lang="it-IT" smtClean="0"/>
              <a:t>Fare clic per modificare lo stile del titolo</a:t>
            </a:r>
            <a:endParaRPr lang="it-IT" dirty="0"/>
          </a:p>
        </p:txBody>
      </p:sp>
      <p:sp>
        <p:nvSpPr>
          <p:cNvPr id="3" name="Segnaposto testo verticale 2"/>
          <p:cNvSpPr>
            <a:spLocks noGrp="1"/>
          </p:cNvSpPr>
          <p:nvPr>
            <p:ph type="body" orient="vert" idx="1"/>
          </p:nvPr>
        </p:nvSpPr>
        <p:spPr/>
        <p:txBody>
          <a:bodyPr vert="eaVert"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DEBB92F9-6B13-43F2-AF47-0F435C71C547}" type="datetime1">
              <a:rPr lang="it-IT" smtClean="0"/>
              <a:t>30/03/2022</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63923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15" name="Rettangolo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6" name="Rettangolo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Casella di testo 8"/>
          <p:cNvSpPr txBox="1"/>
          <p:nvPr/>
        </p:nvSpPr>
        <p:spPr>
          <a:xfrm rot="5400000">
            <a:off x="10337141" y="416061"/>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verticale 1"/>
          <p:cNvSpPr>
            <a:spLocks noGrp="1"/>
          </p:cNvSpPr>
          <p:nvPr>
            <p:ph type="title" orient="vert"/>
          </p:nvPr>
        </p:nvSpPr>
        <p:spPr>
          <a:xfrm>
            <a:off x="9239380" y="805818"/>
            <a:ext cx="1326519" cy="5244126"/>
          </a:xfrm>
        </p:spPr>
        <p:txBody>
          <a:bodyPr vert="eaVert" rtlCol="0"/>
          <a:lstStyle>
            <a:lvl1pPr algn="l">
              <a:defRPr/>
            </a:lvl1pPr>
          </a:lstStyle>
          <a:p>
            <a:pPr rtl="0"/>
            <a:r>
              <a:rPr lang="it-IT" smtClean="0"/>
              <a:t>Fare clic per modificare lo stile del titolo</a:t>
            </a:r>
            <a:endParaRPr lang="it-IT" dirty="0"/>
          </a:p>
        </p:txBody>
      </p:sp>
      <p:sp>
        <p:nvSpPr>
          <p:cNvPr id="3" name="Segnaposto testo verticale 2"/>
          <p:cNvSpPr>
            <a:spLocks noGrp="1"/>
          </p:cNvSpPr>
          <p:nvPr>
            <p:ph type="body" orient="vert" idx="1"/>
          </p:nvPr>
        </p:nvSpPr>
        <p:spPr>
          <a:xfrm>
            <a:off x="2608751" y="970410"/>
            <a:ext cx="6466903" cy="5079534"/>
          </a:xfrm>
        </p:spPr>
        <p:txBody>
          <a:bodyPr vert="eaVert"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DB9274B3-7213-4EDB-8985-D3466F123600}" type="datetime1">
              <a:rPr lang="it-IT" smtClean="0"/>
              <a:t>30/03/2022</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243004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Immagine 17"/>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15" name="Immagine 14"/>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8" name="Rettangolo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Segnaposto titolo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pPr rtl="0"/>
            <a:r>
              <a:rPr lang="it-IT"/>
              <a:t>Fare clic per modificare lo stile del titolo</a:t>
            </a:r>
            <a:endParaRPr lang="it-IT" dirty="0"/>
          </a:p>
        </p:txBody>
      </p:sp>
      <p:sp>
        <p:nvSpPr>
          <p:cNvPr id="3" name="Segnaposto testo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rtl="0"/>
            <a:r>
              <a:rPr lang="it-IT"/>
              <a:t>Modifica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p>
          <a:p>
            <a:pPr lvl="5" rtl="0"/>
            <a:r>
              <a:rPr lang="it-IT"/>
              <a:t>Sesto livello</a:t>
            </a:r>
          </a:p>
          <a:p>
            <a:pPr lvl="6" rtl="0"/>
            <a:r>
              <a:rPr lang="it-IT"/>
              <a:t>Settimo livello</a:t>
            </a:r>
          </a:p>
          <a:p>
            <a:pPr lvl="7" rtl="0"/>
            <a:r>
              <a:rPr lang="it-IT"/>
              <a:t>Ottavo livello</a:t>
            </a:r>
          </a:p>
          <a:p>
            <a:pPr lvl="8" rtl="0"/>
            <a:r>
              <a:rPr lang="it-IT"/>
              <a:t>Nono livello</a:t>
            </a:r>
            <a:endParaRPr lang="it-IT" dirty="0"/>
          </a:p>
        </p:txBody>
      </p:sp>
      <p:sp>
        <p:nvSpPr>
          <p:cNvPr id="4" name="Segnaposto data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pPr rtl="0"/>
            <a:fld id="{DFE1BCEE-1ECA-40C5-A488-6F7B7F22BAD3}" type="datetime1">
              <a:rPr lang="it-IT" smtClean="0"/>
              <a:t>30/03/2022</a:t>
            </a:fld>
            <a:endParaRPr lang="it-IT" dirty="0"/>
          </a:p>
        </p:txBody>
      </p:sp>
      <p:sp>
        <p:nvSpPr>
          <p:cNvPr id="5" name="Segnaposto piè di pagina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pPr rtl="0"/>
            <a:fld id="{6D22F896-40B5-4ADD-8801-0D06FADFA095}" type="slidenum">
              <a:rPr lang="it-IT" smtClean="0"/>
              <a:pPr rtl="0"/>
              <a:t>‹N›</a:t>
            </a:fld>
            <a:endParaRPr lang="it-IT" dirty="0"/>
          </a:p>
        </p:txBody>
      </p:sp>
      <p:sp>
        <p:nvSpPr>
          <p:cNvPr id="57" name="Rettangolo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Tree>
    <p:extLst>
      <p:ext uri="{BB962C8B-B14F-4D97-AF65-F5344CB8AC3E}">
        <p14:creationId xmlns:p14="http://schemas.microsoft.com/office/powerpoint/2010/main" val="1203030629"/>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2.jp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3.png"/><Relationship Id="rId7" Type="http://schemas.openxmlformats.org/officeDocument/2006/relationships/image" Target="../media/image26.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 Id="rId9" Type="http://schemas.openxmlformats.org/officeDocument/2006/relationships/image" Target="../media/image28.jp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1.jpg"/><Relationship Id="rId4" Type="http://schemas.openxmlformats.org/officeDocument/2006/relationships/image" Target="../media/image30.jp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5.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8.jpg"/><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9.jp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1.jp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5.jp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1.jpg"/><Relationship Id="rId4" Type="http://schemas.openxmlformats.org/officeDocument/2006/relationships/image" Target="../media/image50.jp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2.jp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3.jp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ventoteneisolamemorabile.it/" TargetMode="External"/><Relationship Id="rId4" Type="http://schemas.openxmlformats.org/officeDocument/2006/relationships/image" Target="../media/image54.jp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5.jpg"/><Relationship Id="rId4" Type="http://schemas.openxmlformats.org/officeDocument/2006/relationships/image" Target="../media/image33.jp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9.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extLst/>
          </a:blip>
          <a:stretch/>
        </a:blipFill>
        <a:effectLst/>
      </p:bgPr>
    </p:bg>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 xmlns:a16="http://schemas.microsoft.com/office/drawing/2014/main" id="{050E78D6-F072-48E7-8270-20EFBDD26F36}"/>
              </a:ext>
            </a:extLst>
          </p:cNvPr>
          <p:cNvSpPr>
            <a:spLocks noGrp="1"/>
          </p:cNvSpPr>
          <p:nvPr>
            <p:ph type="ctrTitle"/>
          </p:nvPr>
        </p:nvSpPr>
        <p:spPr>
          <a:xfrm>
            <a:off x="482087" y="649651"/>
            <a:ext cx="9566957" cy="883524"/>
          </a:xfrm>
          <a:prstGeom prst="parallelogram">
            <a:avLst>
              <a:gd name="adj" fmla="val 99234"/>
            </a:avLst>
          </a:prstGeom>
        </p:spPr>
        <p:txBody>
          <a:bodyPr wrap="none" lIns="0" rIns="0" rtlCol="0">
            <a:noAutofit/>
          </a:bodyPr>
          <a:lstStyle/>
          <a:p>
            <a:pPr rtl="0"/>
            <a:r>
              <a:rPr lang="it-IT" sz="4200" dirty="0" smtClean="0"/>
              <a:t>Programma EVICAM 2 </a:t>
            </a:r>
            <a:endParaRPr lang="it-IT" sz="4200" dirty="0"/>
          </a:p>
        </p:txBody>
      </p:sp>
      <p:sp>
        <p:nvSpPr>
          <p:cNvPr id="3" name="Sottotitolo 2">
            <a:extLst>
              <a:ext uri="{FF2B5EF4-FFF2-40B4-BE49-F238E27FC236}">
                <a16:creationId xmlns="" xmlns:a16="http://schemas.microsoft.com/office/drawing/2014/main" id="{3FC7BD98-5486-489C-BAA0-A69CEFF691B3}"/>
              </a:ext>
            </a:extLst>
          </p:cNvPr>
          <p:cNvSpPr>
            <a:spLocks noGrp="1"/>
          </p:cNvSpPr>
          <p:nvPr>
            <p:ph type="subTitle" idx="1"/>
          </p:nvPr>
        </p:nvSpPr>
        <p:spPr>
          <a:xfrm>
            <a:off x="2007113" y="6161915"/>
            <a:ext cx="8286075" cy="381693"/>
          </a:xfrm>
          <a:prstGeom prst="parallelogram">
            <a:avLst>
              <a:gd name="adj" fmla="val 100759"/>
            </a:avLst>
          </a:prstGeom>
        </p:spPr>
        <p:txBody>
          <a:bodyPr lIns="0" rIns="0" rtlCol="0">
            <a:noAutofit/>
          </a:bodyPr>
          <a:lstStyle/>
          <a:p>
            <a:pPr algn="ctr" rtl="0">
              <a:lnSpc>
                <a:spcPct val="110000"/>
              </a:lnSpc>
            </a:pPr>
            <a:r>
              <a:rPr lang="it-IT" sz="1600" b="1" dirty="0" smtClean="0"/>
              <a:t>Renato Di Gregorio</a:t>
            </a:r>
          </a:p>
          <a:p>
            <a:pPr algn="ctr" rtl="0">
              <a:lnSpc>
                <a:spcPct val="110000"/>
              </a:lnSpc>
            </a:pPr>
            <a:r>
              <a:rPr lang="it-IT" sz="1200" b="1" dirty="0" smtClean="0"/>
              <a:t>Progetto </a:t>
            </a:r>
            <a:r>
              <a:rPr lang="it-IT" sz="1200" b="1" dirty="0" smtClean="0"/>
              <a:t>EVICAM 2</a:t>
            </a:r>
            <a:endParaRPr lang="it-IT" sz="1200" b="1"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Titolo 1">
            <a:extLst>
              <a:ext uri="{FF2B5EF4-FFF2-40B4-BE49-F238E27FC236}">
                <a16:creationId xmlns="" xmlns:a16="http://schemas.microsoft.com/office/drawing/2014/main" id="{050E78D6-F072-48E7-8270-20EFBDD26F36}"/>
              </a:ext>
            </a:extLst>
          </p:cNvPr>
          <p:cNvSpPr txBox="1">
            <a:spLocks/>
          </p:cNvSpPr>
          <p:nvPr/>
        </p:nvSpPr>
        <p:spPr>
          <a:xfrm>
            <a:off x="2894417" y="1663440"/>
            <a:ext cx="5775146"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algn="ctr"/>
            <a:r>
              <a:rPr lang="it-IT" sz="2800" dirty="0" smtClean="0"/>
              <a:t>Introduzione all’Europa  </a:t>
            </a:r>
          </a:p>
          <a:p>
            <a:pPr algn="ctr"/>
            <a:endParaRPr lang="it-IT" sz="2800" dirty="0"/>
          </a:p>
        </p:txBody>
      </p:sp>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5944" y="2662166"/>
            <a:ext cx="9217978" cy="1533667"/>
          </a:xfrm>
          <a:prstGeom prst="rect">
            <a:avLst/>
          </a:prstGeom>
        </p:spPr>
      </p:pic>
    </p:spTree>
    <p:extLst>
      <p:ext uri="{BB962C8B-B14F-4D97-AF65-F5344CB8AC3E}">
        <p14:creationId xmlns:p14="http://schemas.microsoft.com/office/powerpoint/2010/main" val="8340504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35023" y="1013606"/>
            <a:ext cx="5439157" cy="4385736"/>
          </a:xfrm>
        </p:spPr>
        <p:txBody>
          <a:bodyPr>
            <a:normAutofit/>
          </a:bodyPr>
          <a:lstStyle/>
          <a:p>
            <a:pPr algn="l"/>
            <a:r>
              <a:rPr lang="it-IT" altLang="it-IT" sz="3600" b="1" dirty="0"/>
              <a:t>COME?</a:t>
            </a:r>
            <a:r>
              <a:rPr lang="it-IT" altLang="it-IT" sz="3200" dirty="0"/>
              <a:t/>
            </a:r>
            <a:br>
              <a:rPr lang="it-IT" altLang="it-IT" sz="3200" dirty="0"/>
            </a:br>
            <a:r>
              <a:rPr lang="it-IT" altLang="it-IT" sz="3200" dirty="0"/>
              <a:t/>
            </a:r>
            <a:br>
              <a:rPr lang="it-IT" altLang="it-IT" sz="3200" dirty="0"/>
            </a:br>
            <a:r>
              <a:rPr lang="it-IT" altLang="it-IT" sz="2800" dirty="0" smtClean="0"/>
              <a:t>Con la metodologia della</a:t>
            </a:r>
            <a:br>
              <a:rPr lang="it-IT" altLang="it-IT" sz="2800" dirty="0" smtClean="0"/>
            </a:br>
            <a:r>
              <a:rPr lang="it-IT" altLang="it-IT" sz="2800" dirty="0" smtClean="0"/>
              <a:t>Formazione-Intervento</a:t>
            </a:r>
            <a:br>
              <a:rPr lang="it-IT" altLang="it-IT" sz="2800" dirty="0" smtClean="0"/>
            </a:br>
            <a:r>
              <a:rPr lang="it-IT" altLang="it-IT" sz="2800" dirty="0" smtClean="0"/>
              <a:t/>
            </a:r>
            <a:br>
              <a:rPr lang="it-IT" altLang="it-IT" sz="2800" dirty="0" smtClean="0"/>
            </a:br>
            <a:r>
              <a:rPr lang="it-IT" altLang="it-IT" sz="2800" dirty="0" smtClean="0"/>
              <a:t/>
            </a:r>
            <a:br>
              <a:rPr lang="it-IT" altLang="it-IT" sz="2800" dirty="0" smtClean="0"/>
            </a:br>
            <a:r>
              <a:rPr lang="it-IT" altLang="it-IT" sz="3200" b="1" i="1" dirty="0" smtClean="0"/>
              <a:t>Progettare per apprendere</a:t>
            </a:r>
            <a:endParaRPr lang="it-IT" sz="2400" b="1" i="1" dirty="0"/>
          </a:p>
        </p:txBody>
      </p:sp>
      <p:sp>
        <p:nvSpPr>
          <p:cNvPr id="5" name="Segnaposto numero diapositiva 4"/>
          <p:cNvSpPr>
            <a:spLocks noGrp="1"/>
          </p:cNvSpPr>
          <p:nvPr>
            <p:ph type="sldNum" sz="quarter" idx="12"/>
          </p:nvPr>
        </p:nvSpPr>
        <p:spPr/>
        <p:txBody>
          <a:bodyPr/>
          <a:lstStyle/>
          <a:p>
            <a:pPr rtl="0"/>
            <a:fld id="{6D22F896-40B5-4ADD-8801-0D06FADFA095}" type="slidenum">
              <a:rPr lang="it-IT" smtClean="0"/>
              <a:t>2</a:t>
            </a:fld>
            <a:endParaRPr lang="it-IT" dirty="0"/>
          </a:p>
        </p:txBody>
      </p:sp>
      <p:pic>
        <p:nvPicPr>
          <p:cNvPr id="7" name="Segnaposto contenuto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59458" y="1257641"/>
            <a:ext cx="2255520" cy="3270504"/>
          </a:xfrm>
          <a:ln>
            <a:solidFill>
              <a:schemeClr val="tx1"/>
            </a:solidFill>
          </a:ln>
        </p:spPr>
      </p:pic>
      <p:sp>
        <p:nvSpPr>
          <p:cNvPr id="10" name="Freccia a destra 9"/>
          <p:cNvSpPr/>
          <p:nvPr/>
        </p:nvSpPr>
        <p:spPr>
          <a:xfrm>
            <a:off x="5881731" y="2052726"/>
            <a:ext cx="729703" cy="4923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150528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95383" y="1041870"/>
            <a:ext cx="4588477" cy="1907015"/>
          </a:xfrm>
        </p:spPr>
        <p:txBody>
          <a:bodyPr>
            <a:normAutofit fontScale="90000"/>
          </a:bodyPr>
          <a:lstStyle/>
          <a:p>
            <a:pPr algn="l"/>
            <a:r>
              <a:rPr lang="it-IT" altLang="it-IT" sz="3200" dirty="0"/>
              <a:t/>
            </a:r>
            <a:br>
              <a:rPr lang="it-IT" altLang="it-IT" sz="3200" dirty="0"/>
            </a:br>
            <a:r>
              <a:rPr lang="it-IT" altLang="it-IT" sz="3200" dirty="0"/>
              <a:t/>
            </a:r>
            <a:br>
              <a:rPr lang="it-IT" altLang="it-IT" sz="3200" dirty="0"/>
            </a:br>
            <a:r>
              <a:rPr lang="it-IT" altLang="it-IT" sz="3200" dirty="0" smtClean="0"/>
              <a:t>EVICAM 1</a:t>
            </a:r>
            <a:r>
              <a:rPr lang="it-IT" altLang="it-IT" sz="2800" dirty="0" smtClean="0"/>
              <a:t/>
            </a:r>
            <a:br>
              <a:rPr lang="it-IT" altLang="it-IT" sz="2800" dirty="0" smtClean="0"/>
            </a:br>
            <a:r>
              <a:rPr lang="it-IT" altLang="it-IT" sz="2800" dirty="0" smtClean="0"/>
              <a:t/>
            </a:r>
            <a:br>
              <a:rPr lang="it-IT" altLang="it-IT" sz="2800" dirty="0" smtClean="0"/>
            </a:br>
            <a:r>
              <a:rPr lang="it-IT" altLang="it-IT" sz="2800" dirty="0" smtClean="0"/>
              <a:t/>
            </a:r>
            <a:br>
              <a:rPr lang="it-IT" altLang="it-IT" sz="2800" dirty="0" smtClean="0"/>
            </a:br>
            <a:r>
              <a:rPr lang="it-IT" altLang="it-IT" sz="2800" dirty="0"/>
              <a:t/>
            </a:r>
            <a:br>
              <a:rPr lang="it-IT" altLang="it-IT" sz="2800" dirty="0"/>
            </a:br>
            <a:r>
              <a:rPr lang="it-IT" altLang="it-IT" sz="2800" dirty="0" smtClean="0"/>
              <a:t/>
            </a:r>
            <a:br>
              <a:rPr lang="it-IT" altLang="it-IT" sz="2800" dirty="0" smtClean="0"/>
            </a:br>
            <a:endParaRPr lang="it-IT" sz="2400" b="1" i="1" dirty="0"/>
          </a:p>
        </p:txBody>
      </p:sp>
      <p:sp>
        <p:nvSpPr>
          <p:cNvPr id="5" name="Segnaposto numero diapositiva 4"/>
          <p:cNvSpPr>
            <a:spLocks noGrp="1"/>
          </p:cNvSpPr>
          <p:nvPr>
            <p:ph type="sldNum" sz="quarter" idx="12"/>
          </p:nvPr>
        </p:nvSpPr>
        <p:spPr/>
        <p:txBody>
          <a:bodyPr/>
          <a:lstStyle/>
          <a:p>
            <a:pPr rtl="0"/>
            <a:fld id="{6D22F896-40B5-4ADD-8801-0D06FADFA095}" type="slidenum">
              <a:rPr lang="it-IT" smtClean="0"/>
              <a:t>3</a:t>
            </a:fld>
            <a:endParaRPr lang="it-IT" dirty="0"/>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5771" y="191069"/>
            <a:ext cx="3761626" cy="2821220"/>
          </a:xfrm>
          <a:prstGeom prst="rect">
            <a:avLst/>
          </a:prstGeom>
        </p:spPr>
      </p:pic>
      <p:pic>
        <p:nvPicPr>
          <p:cNvPr id="8" name="Immagin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0224" y="3260093"/>
            <a:ext cx="2451695" cy="3313019"/>
          </a:xfrm>
          <a:prstGeom prst="rect">
            <a:avLst/>
          </a:prstGeom>
        </p:spPr>
      </p:pic>
      <p:pic>
        <p:nvPicPr>
          <p:cNvPr id="11" name="Immagin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2338" y="3466529"/>
            <a:ext cx="3866866" cy="2900149"/>
          </a:xfrm>
          <a:prstGeom prst="rect">
            <a:avLst/>
          </a:prstGeom>
        </p:spPr>
      </p:pic>
    </p:spTree>
    <p:extLst>
      <p:ext uri="{BB962C8B-B14F-4D97-AF65-F5344CB8AC3E}">
        <p14:creationId xmlns:p14="http://schemas.microsoft.com/office/powerpoint/2010/main" val="2279133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extLst/>
          </a:blip>
          <a:stretch/>
        </a:blipFill>
        <a:effectLst/>
      </p:bgPr>
    </p:bg>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Dove nasce il Nome: Europa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4435" y="1598814"/>
            <a:ext cx="6880995" cy="3623991"/>
          </a:xfrm>
          <a:prstGeom prst="rect">
            <a:avLst/>
          </a:prstGeom>
        </p:spPr>
      </p:pic>
    </p:spTree>
    <p:extLst>
      <p:ext uri="{BB962C8B-B14F-4D97-AF65-F5344CB8AC3E}">
        <p14:creationId xmlns:p14="http://schemas.microsoft.com/office/powerpoint/2010/main" val="19903982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824053"/>
            <a:ext cx="8036185" cy="745668"/>
          </a:xfrm>
        </p:spPr>
        <p:txBody>
          <a:bodyPr>
            <a:noAutofit/>
          </a:bodyPr>
          <a:lstStyle/>
          <a:p>
            <a:pPr algn="ctr"/>
            <a:r>
              <a:rPr lang="it-IT" sz="3200" b="1" dirty="0" smtClean="0"/>
              <a:t>I Romani riunirono </a:t>
            </a:r>
          </a:p>
          <a:p>
            <a:pPr algn="ctr"/>
            <a:r>
              <a:rPr lang="it-IT" sz="3200" b="1" dirty="0" smtClean="0"/>
              <a:t>i territori del Mediterraneo</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2000" b="1" dirty="0" smtClean="0"/>
              <a:t> </a:t>
            </a: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0839" y="2000604"/>
            <a:ext cx="4031997" cy="4235779"/>
          </a:xfrm>
          <a:prstGeom prst="rect">
            <a:avLst/>
          </a:prstGeom>
        </p:spPr>
      </p:pic>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9416" y="1982788"/>
            <a:ext cx="3406140" cy="2544092"/>
          </a:xfrm>
          <a:prstGeom prst="rect">
            <a:avLst/>
          </a:prstGeom>
        </p:spPr>
      </p:pic>
      <p:sp>
        <p:nvSpPr>
          <p:cNvPr id="4" name="CasellaDiTesto 3"/>
          <p:cNvSpPr txBox="1"/>
          <p:nvPr/>
        </p:nvSpPr>
        <p:spPr>
          <a:xfrm>
            <a:off x="6842760" y="4899640"/>
            <a:ext cx="3253740" cy="1077218"/>
          </a:xfrm>
          <a:prstGeom prst="rect">
            <a:avLst/>
          </a:prstGeom>
          <a:noFill/>
        </p:spPr>
        <p:txBody>
          <a:bodyPr wrap="square" rtlCol="0">
            <a:spAutoFit/>
          </a:bodyPr>
          <a:lstStyle/>
          <a:p>
            <a:r>
              <a:rPr lang="it-IT" sz="1600" dirty="0" smtClean="0"/>
              <a:t>I Romani, mentre combattevano e riunivano i territori, si riposavano nelle ville imperiali. Ventotene fa parte di questa storia : Villa Giulia</a:t>
            </a:r>
            <a:endParaRPr lang="it-IT" sz="1600" dirty="0"/>
          </a:p>
        </p:txBody>
      </p:sp>
    </p:spTree>
    <p:extLst>
      <p:ext uri="{BB962C8B-B14F-4D97-AF65-F5344CB8AC3E}">
        <p14:creationId xmlns:p14="http://schemas.microsoft.com/office/powerpoint/2010/main" val="10283373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717373"/>
            <a:ext cx="8036185" cy="745668"/>
          </a:xfrm>
        </p:spPr>
        <p:txBody>
          <a:bodyPr>
            <a:noAutofit/>
          </a:bodyPr>
          <a:lstStyle/>
          <a:p>
            <a:pPr algn="ctr"/>
            <a:r>
              <a:rPr lang="it-IT" sz="3200" b="1" dirty="0" smtClean="0"/>
              <a:t>I 2 volti dell’Europa</a:t>
            </a:r>
            <a:endParaRPr lang="it-IT" sz="3200" b="1" dirty="0"/>
          </a:p>
        </p:txBody>
      </p:sp>
      <p:sp>
        <p:nvSpPr>
          <p:cNvPr id="12" name="Sottotitolo 4"/>
          <p:cNvSpPr txBox="1">
            <a:spLocks/>
          </p:cNvSpPr>
          <p:nvPr/>
        </p:nvSpPr>
        <p:spPr>
          <a:xfrm>
            <a:off x="2330839" y="446199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r>
              <a:rPr lang="it-IT" sz="2800" b="1" dirty="0" smtClean="0">
                <a:solidFill>
                  <a:srgbClr val="FFFF00"/>
                </a:solidFill>
              </a:rPr>
              <a:t>L’Europa geografica</a:t>
            </a:r>
          </a:p>
          <a:p>
            <a:pPr algn="l"/>
            <a:r>
              <a:rPr lang="it-IT" sz="2800" b="1" dirty="0" smtClean="0">
                <a:solidFill>
                  <a:srgbClr val="FFFF00"/>
                </a:solidFill>
              </a:rPr>
              <a:t>L’Europa Politica </a:t>
            </a:r>
          </a:p>
          <a:p>
            <a:pPr marL="457200" indent="-457200" algn="l">
              <a:buFont typeface="Arial" pitchFamily="34" charset="0"/>
              <a:buChar char="•"/>
            </a:pPr>
            <a:r>
              <a:rPr lang="it-IT" sz="2800" b="1" dirty="0" smtClean="0"/>
              <a:t>Il Consiglio d’Europa</a:t>
            </a:r>
          </a:p>
          <a:p>
            <a:pPr marL="457200" indent="-457200" algn="l">
              <a:buFont typeface="Arial" pitchFamily="34" charset="0"/>
              <a:buChar char="•"/>
            </a:pPr>
            <a:r>
              <a:rPr lang="it-IT" sz="2800" b="1" dirty="0" smtClean="0"/>
              <a:t>L’Unione Europea</a:t>
            </a:r>
          </a:p>
          <a:p>
            <a:pPr marL="457200" indent="-457200" algn="l">
              <a:buFont typeface="Arial" pitchFamily="34" charset="0"/>
              <a:buChar char="•"/>
            </a:pPr>
            <a:r>
              <a:rPr lang="it-IT" sz="2800" b="1" dirty="0" smtClean="0"/>
              <a:t>L’Europa di Ventoten</a:t>
            </a:r>
            <a:r>
              <a:rPr lang="it-IT" sz="2400" b="1" dirty="0" smtClean="0"/>
              <a:t>e</a:t>
            </a:r>
            <a:r>
              <a:rPr lang="it-IT" sz="2000" b="1" dirty="0" smtClean="0"/>
              <a:t> </a:t>
            </a:r>
            <a:endParaRPr lang="it-IT" sz="2000" b="1" dirty="0"/>
          </a:p>
        </p:txBody>
      </p:sp>
    </p:spTree>
    <p:extLst>
      <p:ext uri="{BB962C8B-B14F-4D97-AF65-F5344CB8AC3E}">
        <p14:creationId xmlns:p14="http://schemas.microsoft.com/office/powerpoint/2010/main" val="2690673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extLst/>
          </a:blip>
          <a:stretch/>
        </a:blipFill>
        <a:effectLst/>
      </p:bgPr>
    </p:bg>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solidFill>
                  <a:srgbClr val="FFFF00"/>
                </a:solidFill>
              </a:rPr>
              <a:t>L’Europa Geografica</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8281" y="1534211"/>
            <a:ext cx="4456376" cy="4636597"/>
          </a:xfrm>
          <a:prstGeom prst="rect">
            <a:avLst/>
          </a:prstGeom>
        </p:spPr>
      </p:pic>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graphicFrame>
        <p:nvGraphicFramePr>
          <p:cNvPr id="3" name="Tabella 2"/>
          <p:cNvGraphicFramePr>
            <a:graphicFrameLocks noGrp="1"/>
          </p:cNvGraphicFramePr>
          <p:nvPr>
            <p:extLst>
              <p:ext uri="{D42A27DB-BD31-4B8C-83A1-F6EECF244321}">
                <p14:modId xmlns:p14="http://schemas.microsoft.com/office/powerpoint/2010/main" val="2168348914"/>
              </p:ext>
            </p:extLst>
          </p:nvPr>
        </p:nvGraphicFramePr>
        <p:xfrm>
          <a:off x="6104026" y="2356907"/>
          <a:ext cx="4857750" cy="1554480"/>
        </p:xfrm>
        <a:graphic>
          <a:graphicData uri="http://schemas.openxmlformats.org/drawingml/2006/table">
            <a:tbl>
              <a:tblPr/>
              <a:tblGrid>
                <a:gridCol w="2428875"/>
                <a:gridCol w="2428875"/>
              </a:tblGrid>
              <a:tr h="0">
                <a:tc>
                  <a:txBody>
                    <a:bodyPr/>
                    <a:lstStyle/>
                    <a:p>
                      <a:pPr algn="r" fontAlgn="t"/>
                      <a:r>
                        <a:rPr lang="it-IT" b="1" dirty="0" smtClean="0">
                          <a:solidFill>
                            <a:schemeClr val="bg2"/>
                          </a:solidFill>
                          <a:effectLst/>
                        </a:rPr>
                        <a:t>Stati</a:t>
                      </a:r>
                      <a:endParaRPr lang="it-IT"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fontAlgn="t"/>
                      <a:r>
                        <a:rPr lang="it-IT" b="1" u="none" strike="noStrike" dirty="0" smtClean="0">
                          <a:solidFill>
                            <a:schemeClr val="bg2"/>
                          </a:solidFill>
                          <a:effectLst/>
                        </a:rPr>
                        <a:t>50</a:t>
                      </a:r>
                      <a:endParaRPr lang="it-IT"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0">
                <a:tc>
                  <a:txBody>
                    <a:bodyPr/>
                    <a:lstStyle/>
                    <a:p>
                      <a:pPr algn="r" fontAlgn="t"/>
                      <a:r>
                        <a:rPr lang="it-IT" b="1" dirty="0" smtClean="0">
                          <a:solidFill>
                            <a:schemeClr val="bg2"/>
                          </a:solidFill>
                          <a:effectLst/>
                        </a:rPr>
                        <a:t>Superficie</a:t>
                      </a:r>
                      <a:endParaRPr lang="it-IT"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fontAlgn="t"/>
                      <a:r>
                        <a:rPr lang="it-IT" sz="2000" b="1" dirty="0">
                          <a:solidFill>
                            <a:schemeClr val="bg2"/>
                          </a:solidFill>
                          <a:effectLst/>
                        </a:rPr>
                        <a:t>10 180 000 </a:t>
                      </a:r>
                      <a:r>
                        <a:rPr lang="it-IT" sz="2000" b="1" dirty="0" smtClean="0">
                          <a:solidFill>
                            <a:schemeClr val="bg2"/>
                          </a:solidFill>
                          <a:effectLst/>
                        </a:rPr>
                        <a:t>Km2</a:t>
                      </a:r>
                      <a:endParaRPr lang="it-IT" sz="2000"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0">
                <a:tc>
                  <a:txBody>
                    <a:bodyPr/>
                    <a:lstStyle/>
                    <a:p>
                      <a:pPr algn="r" fontAlgn="t"/>
                      <a:r>
                        <a:rPr lang="it-IT" b="1" dirty="0" smtClean="0">
                          <a:solidFill>
                            <a:schemeClr val="bg2"/>
                          </a:solidFill>
                          <a:effectLst/>
                        </a:rPr>
                        <a:t>Abitanti</a:t>
                      </a:r>
                      <a:endParaRPr lang="it-IT"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fontAlgn="t"/>
                      <a:r>
                        <a:rPr lang="it-IT" sz="2000" b="1" dirty="0">
                          <a:solidFill>
                            <a:schemeClr val="bg2"/>
                          </a:solidFill>
                          <a:effectLst/>
                        </a:rPr>
                        <a:t>723 000 </a:t>
                      </a:r>
                      <a:r>
                        <a:rPr lang="it-IT" sz="2000" b="1" dirty="0" smtClean="0">
                          <a:solidFill>
                            <a:schemeClr val="bg2"/>
                          </a:solidFill>
                          <a:effectLst/>
                        </a:rPr>
                        <a:t>000</a:t>
                      </a:r>
                      <a:r>
                        <a:rPr lang="it-IT" sz="2000" b="1" i="0" u="none" strike="noStrike" baseline="30000" dirty="0" smtClean="0">
                          <a:solidFill>
                            <a:schemeClr val="bg2"/>
                          </a:solidFill>
                          <a:effectLst/>
                          <a:latin typeface="Arial"/>
                        </a:rPr>
                        <a:t> </a:t>
                      </a:r>
                      <a:r>
                        <a:rPr lang="it-IT" sz="2000" b="1" dirty="0" smtClean="0">
                          <a:solidFill>
                            <a:schemeClr val="bg2"/>
                          </a:solidFill>
                          <a:effectLst/>
                        </a:rPr>
                        <a:t>(2019</a:t>
                      </a:r>
                      <a:r>
                        <a:rPr lang="it-IT" dirty="0">
                          <a:solidFill>
                            <a:schemeClr val="bg2"/>
                          </a:solidFill>
                          <a:effectLst/>
                        </a:rPr>
                        <a:t>)</a:t>
                      </a: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0">
                <a:tc>
                  <a:txBody>
                    <a:bodyPr/>
                    <a:lstStyle/>
                    <a:p>
                      <a:pPr algn="r" fontAlgn="t"/>
                      <a:r>
                        <a:rPr lang="it-IT" b="1" dirty="0" smtClean="0">
                          <a:solidFill>
                            <a:schemeClr val="bg2"/>
                          </a:solidFill>
                          <a:effectLst/>
                        </a:rPr>
                        <a:t>Densità</a:t>
                      </a:r>
                      <a:endParaRPr lang="it-IT" b="1" dirty="0">
                        <a:solidFill>
                          <a:schemeClr val="bg2"/>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fontAlgn="t"/>
                      <a:r>
                        <a:rPr lang="it-IT" sz="2000" b="1" dirty="0">
                          <a:solidFill>
                            <a:schemeClr val="bg2"/>
                          </a:solidFill>
                          <a:effectLst/>
                        </a:rPr>
                        <a:t>73 ab./km²</a:t>
                      </a: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
        <p:nvSpPr>
          <p:cNvPr id="8" name="CasellaDiTesto 7"/>
          <p:cNvSpPr txBox="1"/>
          <p:nvPr/>
        </p:nvSpPr>
        <p:spPr>
          <a:xfrm>
            <a:off x="6348931" y="4868862"/>
            <a:ext cx="4832147" cy="707886"/>
          </a:xfrm>
          <a:prstGeom prst="rect">
            <a:avLst/>
          </a:prstGeom>
          <a:noFill/>
        </p:spPr>
        <p:txBody>
          <a:bodyPr wrap="square" rtlCol="0">
            <a:spAutoFit/>
          </a:bodyPr>
          <a:lstStyle/>
          <a:p>
            <a:r>
              <a:rPr lang="it-IT" sz="2000" b="1" dirty="0" smtClean="0"/>
              <a:t>Cerca su:</a:t>
            </a:r>
          </a:p>
          <a:p>
            <a:r>
              <a:rPr lang="it-IT" sz="2000" b="1" dirty="0" smtClean="0"/>
              <a:t>https://it.wikipedia.org/wiki/Europa</a:t>
            </a:r>
            <a:endParaRPr lang="it-IT" sz="2000" b="1" dirty="0"/>
          </a:p>
        </p:txBody>
      </p:sp>
    </p:spTree>
    <p:extLst>
      <p:ext uri="{BB962C8B-B14F-4D97-AF65-F5344CB8AC3E}">
        <p14:creationId xmlns:p14="http://schemas.microsoft.com/office/powerpoint/2010/main" val="38633481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solidFill>
                  <a:srgbClr val="FFFF00"/>
                </a:solidFill>
              </a:rPr>
              <a:t>L’Europa Politica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8" name="CasellaDiTesto 7"/>
          <p:cNvSpPr txBox="1"/>
          <p:nvPr/>
        </p:nvSpPr>
        <p:spPr>
          <a:xfrm>
            <a:off x="1960316" y="1861066"/>
            <a:ext cx="8850240" cy="3970318"/>
          </a:xfrm>
          <a:prstGeom prst="rect">
            <a:avLst/>
          </a:prstGeom>
          <a:noFill/>
        </p:spPr>
        <p:txBody>
          <a:bodyPr wrap="square" rtlCol="0">
            <a:spAutoFit/>
          </a:bodyPr>
          <a:lstStyle/>
          <a:p>
            <a:r>
              <a:rPr lang="it-IT" sz="2800" b="1" dirty="0" smtClean="0">
                <a:solidFill>
                  <a:schemeClr val="tx2">
                    <a:lumMod val="50000"/>
                  </a:schemeClr>
                </a:solidFill>
              </a:rPr>
              <a:t>Un lungo percorso </a:t>
            </a:r>
          </a:p>
          <a:p>
            <a:endParaRPr lang="it-IT" sz="2800" b="1" dirty="0" smtClean="0"/>
          </a:p>
          <a:p>
            <a:r>
              <a:rPr lang="it-IT" sz="2800" b="1" dirty="0" smtClean="0"/>
              <a:t> Stati sovrani  - Regimi </a:t>
            </a:r>
            <a:r>
              <a:rPr lang="it-IT" sz="2800" b="1" dirty="0"/>
              <a:t>totalitari </a:t>
            </a:r>
            <a:r>
              <a:rPr lang="it-IT" sz="2800" b="1" dirty="0" smtClean="0"/>
              <a:t> - Privazione delle libertà –– Confinamento degli oppositori del regime - Guerre – Distruzioni  di città e borghi  – Morti – Campi di concentramento  - Distruzioni di massa  </a:t>
            </a:r>
          </a:p>
          <a:p>
            <a:endParaRPr lang="it-IT" sz="2800" b="1" dirty="0"/>
          </a:p>
          <a:p>
            <a:r>
              <a:rPr lang="it-IT" sz="2800" b="1" dirty="0" smtClean="0"/>
              <a:t>                                            Voglia di pace </a:t>
            </a:r>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65473" y="213633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sp>
        <p:nvSpPr>
          <p:cNvPr id="6" name="Freccia a destra 5"/>
          <p:cNvSpPr/>
          <p:nvPr/>
        </p:nvSpPr>
        <p:spPr>
          <a:xfrm>
            <a:off x="2831794" y="5326559"/>
            <a:ext cx="2276233" cy="7589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bg1"/>
                </a:solidFill>
              </a:rPr>
              <a:t>di speranza</a:t>
            </a:r>
            <a:endParaRPr lang="it-IT" dirty="0">
              <a:solidFill>
                <a:schemeClr val="bg1"/>
              </a:solidFill>
            </a:endParaRPr>
          </a:p>
        </p:txBody>
      </p:sp>
      <p:sp>
        <p:nvSpPr>
          <p:cNvPr id="26" name="Freccia a destra 25"/>
          <p:cNvSpPr/>
          <p:nvPr/>
        </p:nvSpPr>
        <p:spPr>
          <a:xfrm>
            <a:off x="5765200" y="1847421"/>
            <a:ext cx="2622055" cy="79272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tx1"/>
                </a:solidFill>
              </a:rPr>
              <a:t>di sangue</a:t>
            </a:r>
            <a:endParaRPr lang="it-IT" b="1" dirty="0">
              <a:solidFill>
                <a:schemeClr val="tx1"/>
              </a:solidFill>
            </a:endParaRPr>
          </a:p>
        </p:txBody>
      </p:sp>
    </p:spTree>
    <p:extLst>
      <p:ext uri="{BB962C8B-B14F-4D97-AF65-F5344CB8AC3E}">
        <p14:creationId xmlns:p14="http://schemas.microsoft.com/office/powerpoint/2010/main" val="7042146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39" y="652208"/>
            <a:ext cx="8036185" cy="745668"/>
          </a:xfrm>
        </p:spPr>
        <p:txBody>
          <a:bodyPr>
            <a:noAutofit/>
          </a:bodyPr>
          <a:lstStyle/>
          <a:p>
            <a:pPr algn="ctr"/>
            <a:r>
              <a:rPr lang="it-IT" sz="3200" b="1" dirty="0" smtClean="0">
                <a:solidFill>
                  <a:srgbClr val="FFFF00"/>
                </a:solidFill>
              </a:rPr>
              <a:t>Tanto dolore ………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78440"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4452" y="2882000"/>
            <a:ext cx="4213148" cy="2776481"/>
          </a:xfrm>
          <a:prstGeom prst="rect">
            <a:avLst/>
          </a:prstGeom>
          <a:ln w="38100">
            <a:solidFill>
              <a:schemeClr val="tx1"/>
            </a:solidFill>
          </a:ln>
        </p:spPr>
      </p:pic>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2891" y="2882000"/>
            <a:ext cx="4072172" cy="2776481"/>
          </a:xfrm>
          <a:prstGeom prst="rect">
            <a:avLst/>
          </a:prstGeom>
          <a:ln w="28575">
            <a:solidFill>
              <a:schemeClr val="tx1"/>
            </a:solidFill>
          </a:ln>
        </p:spPr>
      </p:pic>
      <p:sp>
        <p:nvSpPr>
          <p:cNvPr id="20" name="Sottotitolo 4"/>
          <p:cNvSpPr txBox="1">
            <a:spLocks/>
          </p:cNvSpPr>
          <p:nvPr/>
        </p:nvSpPr>
        <p:spPr>
          <a:xfrm>
            <a:off x="2178440" y="1631507"/>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2800" b="1" dirty="0" smtClean="0"/>
              <a:t>Stati sovrani – guerra – morti- campi di concentramento e Confino </a:t>
            </a:r>
            <a:endParaRPr lang="it-IT" sz="2800" b="1" dirty="0"/>
          </a:p>
        </p:txBody>
      </p:sp>
    </p:spTree>
    <p:extLst>
      <p:ext uri="{BB962C8B-B14F-4D97-AF65-F5344CB8AC3E}">
        <p14:creationId xmlns:p14="http://schemas.microsoft.com/office/powerpoint/2010/main" val="40605667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4762500" y="2680614"/>
            <a:ext cx="5604524" cy="745668"/>
          </a:xfrm>
        </p:spPr>
        <p:txBody>
          <a:bodyPr>
            <a:noAutofit/>
          </a:bodyPr>
          <a:lstStyle/>
          <a:p>
            <a:pPr algn="ctr"/>
            <a:r>
              <a:rPr lang="it-IT" sz="3200" b="1" dirty="0" smtClean="0">
                <a:solidFill>
                  <a:srgbClr val="FFFF00"/>
                </a:solidFill>
              </a:rPr>
              <a:t>http</a:t>
            </a:r>
            <a:r>
              <a:rPr lang="it-IT" sz="3200" b="1" dirty="0">
                <a:solidFill>
                  <a:srgbClr val="FFFF00"/>
                </a:solidFill>
              </a:rPr>
              <a:t>://www.associazioneseraf.it/museo/scheda_museo.html?cod_museo=31</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78440"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6683" y="762001"/>
            <a:ext cx="2736189" cy="5648390"/>
          </a:xfrm>
          <a:prstGeom prst="rect">
            <a:avLst/>
          </a:prstGeom>
        </p:spPr>
      </p:pic>
    </p:spTree>
    <p:extLst>
      <p:ext uri="{BB962C8B-B14F-4D97-AF65-F5344CB8AC3E}">
        <p14:creationId xmlns:p14="http://schemas.microsoft.com/office/powerpoint/2010/main" val="4778337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648589" y="778332"/>
            <a:ext cx="9245382" cy="745668"/>
          </a:xfrm>
        </p:spPr>
        <p:txBody>
          <a:bodyPr>
            <a:noAutofit/>
          </a:bodyPr>
          <a:lstStyle/>
          <a:p>
            <a:pPr algn="ctr"/>
            <a:r>
              <a:rPr lang="it-IT" sz="3200" b="1" dirty="0" smtClean="0">
                <a:solidFill>
                  <a:srgbClr val="FFFF00"/>
                </a:solidFill>
              </a:rPr>
              <a:t>Ventotene da Confino a Laboratorio politico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78440"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5342" y="2384312"/>
            <a:ext cx="1881681" cy="2942265"/>
          </a:xfrm>
          <a:prstGeom prst="rect">
            <a:avLst/>
          </a:prstGeom>
          <a:ln w="28575">
            <a:solidFill>
              <a:schemeClr val="tx1"/>
            </a:solidFill>
          </a:ln>
        </p:spPr>
      </p:pic>
      <p:pic>
        <p:nvPicPr>
          <p:cNvPr id="11" name="Immagin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8441" y="1805148"/>
            <a:ext cx="3799968" cy="2538993"/>
          </a:xfrm>
          <a:prstGeom prst="rect">
            <a:avLst/>
          </a:prstGeom>
        </p:spPr>
      </p:pic>
      <p:pic>
        <p:nvPicPr>
          <p:cNvPr id="13" name="Immagin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92270" y="4517157"/>
            <a:ext cx="3829112" cy="1842184"/>
          </a:xfrm>
          <a:prstGeom prst="rect">
            <a:avLst/>
          </a:prstGeom>
        </p:spPr>
      </p:pic>
      <p:sp>
        <p:nvSpPr>
          <p:cNvPr id="16" name="Freccia a destra 15"/>
          <p:cNvSpPr/>
          <p:nvPr/>
        </p:nvSpPr>
        <p:spPr>
          <a:xfrm>
            <a:off x="6348931" y="2598457"/>
            <a:ext cx="714021" cy="504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Freccia a destra 31"/>
          <p:cNvSpPr/>
          <p:nvPr/>
        </p:nvSpPr>
        <p:spPr>
          <a:xfrm>
            <a:off x="6509882" y="4473656"/>
            <a:ext cx="714021" cy="504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2838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648589" y="494553"/>
            <a:ext cx="9245382" cy="745668"/>
          </a:xfrm>
        </p:spPr>
        <p:txBody>
          <a:bodyPr>
            <a:noAutofit/>
          </a:bodyPr>
          <a:lstStyle/>
          <a:p>
            <a:pPr algn="ctr"/>
            <a:r>
              <a:rPr lang="it-IT" sz="3200" b="1" dirty="0" smtClean="0">
                <a:solidFill>
                  <a:srgbClr val="FFFF00"/>
                </a:solidFill>
              </a:rPr>
              <a:t>Il Manifesto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78440"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4452" y="1567449"/>
            <a:ext cx="1881681" cy="2942265"/>
          </a:xfrm>
          <a:prstGeom prst="rect">
            <a:avLst/>
          </a:prstGeom>
          <a:ln w="28575">
            <a:solidFill>
              <a:schemeClr val="tx1"/>
            </a:solidFill>
          </a:ln>
        </p:spPr>
      </p:pic>
      <p:sp>
        <p:nvSpPr>
          <p:cNvPr id="24" name="Sottotitolo 4"/>
          <p:cNvSpPr txBox="1">
            <a:spLocks/>
          </p:cNvSpPr>
          <p:nvPr/>
        </p:nvSpPr>
        <p:spPr>
          <a:xfrm>
            <a:off x="4366301" y="5065415"/>
            <a:ext cx="633055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r>
              <a:rPr lang="it-IT" sz="2000" b="1" dirty="0" smtClean="0"/>
              <a:t>La sovranità assoluta degli stati nazionali ha portato alla volontà di dominio </a:t>
            </a:r>
          </a:p>
          <a:p>
            <a:pPr algn="l"/>
            <a:r>
              <a:rPr lang="it-IT" sz="2000" b="1" i="1" dirty="0" smtClean="0">
                <a:solidFill>
                  <a:srgbClr val="FFFF00"/>
                </a:solidFill>
              </a:rPr>
              <a:t>Bisogna invece </a:t>
            </a:r>
          </a:p>
          <a:p>
            <a:pPr algn="l"/>
            <a:r>
              <a:rPr lang="it-IT" sz="2000" b="1" dirty="0" smtClean="0"/>
              <a:t>Costituire un saldo stato federale  …che abbia gli organi e i mezzi sufficienti  per far eseguire nei singoli stati federali le sue deliberazioni dirette a mantenere un ordine comune , pur lasciando agli stati stessi l’autonomia che consenta una plastica articolazione e lo sviluppo di una vita politica secondo le peculiari caratteristiche dei vari popoli</a:t>
            </a:r>
            <a:endParaRPr lang="it-IT" sz="2000" b="1" dirty="0"/>
          </a:p>
        </p:txBody>
      </p:sp>
    </p:spTree>
    <p:extLst>
      <p:ext uri="{BB962C8B-B14F-4D97-AF65-F5344CB8AC3E}">
        <p14:creationId xmlns:p14="http://schemas.microsoft.com/office/powerpoint/2010/main" val="20243367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L’Europa di Ventotene</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3158" y="1270059"/>
            <a:ext cx="5400122" cy="3161663"/>
          </a:xfrm>
          <a:prstGeom prst="rect">
            <a:avLst/>
          </a:prstGeom>
        </p:spPr>
      </p:pic>
      <p:sp>
        <p:nvSpPr>
          <p:cNvPr id="3" name="CasellaDiTesto 2"/>
          <p:cNvSpPr txBox="1"/>
          <p:nvPr/>
        </p:nvSpPr>
        <p:spPr>
          <a:xfrm>
            <a:off x="7749540" y="1437699"/>
            <a:ext cx="2324100" cy="2554545"/>
          </a:xfrm>
          <a:prstGeom prst="rect">
            <a:avLst/>
          </a:prstGeom>
          <a:noFill/>
        </p:spPr>
        <p:txBody>
          <a:bodyPr wrap="square" rtlCol="0">
            <a:spAutoFit/>
          </a:bodyPr>
          <a:lstStyle/>
          <a:p>
            <a:r>
              <a:rPr lang="it-IT" sz="2000" b="1" dirty="0" smtClean="0"/>
              <a:t>Redatto nel 1941 a Ventotene</a:t>
            </a:r>
          </a:p>
          <a:p>
            <a:endParaRPr lang="it-IT" sz="2000" b="1" dirty="0" smtClean="0"/>
          </a:p>
          <a:p>
            <a:r>
              <a:rPr lang="it-IT" sz="2000" b="1" dirty="0" smtClean="0"/>
              <a:t>Pubblicato nel 1944 da Eugenio </a:t>
            </a:r>
            <a:r>
              <a:rPr lang="it-IT" sz="2000" b="1" dirty="0" err="1" smtClean="0"/>
              <a:t>Colorni</a:t>
            </a:r>
            <a:endParaRPr lang="it-IT" sz="2000" b="1" dirty="0" smtClean="0"/>
          </a:p>
          <a:p>
            <a:endParaRPr lang="it-IT" sz="2000" b="1" dirty="0" smtClean="0"/>
          </a:p>
          <a:p>
            <a:r>
              <a:rPr lang="it-IT" sz="2000" b="1" dirty="0" smtClean="0"/>
              <a:t>www.senato.it</a:t>
            </a:r>
            <a:endParaRPr lang="it-IT" sz="2000" b="1" dirty="0"/>
          </a:p>
        </p:txBody>
      </p:sp>
      <p:sp>
        <p:nvSpPr>
          <p:cNvPr id="4" name="CasellaDiTesto 3"/>
          <p:cNvSpPr txBox="1"/>
          <p:nvPr/>
        </p:nvSpPr>
        <p:spPr>
          <a:xfrm>
            <a:off x="1317193" y="4776529"/>
            <a:ext cx="9555480" cy="830997"/>
          </a:xfrm>
          <a:prstGeom prst="rect">
            <a:avLst/>
          </a:prstGeom>
          <a:noFill/>
        </p:spPr>
        <p:txBody>
          <a:bodyPr wrap="square" rtlCol="0">
            <a:spAutoFit/>
          </a:bodyPr>
          <a:lstStyle/>
          <a:p>
            <a:r>
              <a:rPr lang="it-IT" sz="2400" i="1" dirty="0" smtClean="0"/>
              <a:t>A celebrare il suo 80° anno da quando è stato redatto è </a:t>
            </a:r>
            <a:r>
              <a:rPr lang="it-IT" sz="2400" i="1" dirty="0" smtClean="0"/>
              <a:t>andato </a:t>
            </a:r>
            <a:r>
              <a:rPr lang="it-IT" sz="2400" i="1" dirty="0" smtClean="0"/>
              <a:t>a Ventotene il Presidente della Repubblica  Sergio Mattarella . </a:t>
            </a:r>
            <a:endParaRPr lang="it-IT" sz="2400" i="1" dirty="0"/>
          </a:p>
        </p:txBody>
      </p:sp>
    </p:spTree>
    <p:extLst>
      <p:ext uri="{BB962C8B-B14F-4D97-AF65-F5344CB8AC3E}">
        <p14:creationId xmlns:p14="http://schemas.microsoft.com/office/powerpoint/2010/main" val="324397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Dove è stato scritto</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0316" y="1144362"/>
            <a:ext cx="3658611" cy="4878148"/>
          </a:xfrm>
          <a:prstGeom prst="rect">
            <a:avLst/>
          </a:prstGeom>
        </p:spPr>
      </p:pic>
      <p:sp>
        <p:nvSpPr>
          <p:cNvPr id="3" name="CasellaDiTesto 2"/>
          <p:cNvSpPr txBox="1"/>
          <p:nvPr/>
        </p:nvSpPr>
        <p:spPr>
          <a:xfrm>
            <a:off x="6196533" y="1305341"/>
            <a:ext cx="3794760" cy="4678204"/>
          </a:xfrm>
          <a:prstGeom prst="rect">
            <a:avLst/>
          </a:prstGeom>
          <a:noFill/>
        </p:spPr>
        <p:txBody>
          <a:bodyPr wrap="square" rtlCol="0">
            <a:spAutoFit/>
          </a:bodyPr>
          <a:lstStyle/>
          <a:p>
            <a:r>
              <a:rPr lang="it-IT" sz="2000" dirty="0" smtClean="0"/>
              <a:t>Nei capannoni della Città Confinaria da Altiero Spinelli, Ernesto Rossi, con il concorso di Eugenio </a:t>
            </a:r>
            <a:r>
              <a:rPr lang="it-IT" sz="2000" dirty="0" err="1" smtClean="0"/>
              <a:t>Colorni</a:t>
            </a:r>
            <a:r>
              <a:rPr lang="it-IT" sz="2000" dirty="0" smtClean="0"/>
              <a:t>, Ursula </a:t>
            </a:r>
            <a:r>
              <a:rPr lang="it-IT" sz="2000" dirty="0" err="1" smtClean="0"/>
              <a:t>Hirschman</a:t>
            </a:r>
            <a:r>
              <a:rPr lang="it-IT" sz="2000" dirty="0" smtClean="0"/>
              <a:t> e Ada Rossi</a:t>
            </a:r>
          </a:p>
          <a:p>
            <a:endParaRPr lang="it-IT" sz="2000" dirty="0" smtClean="0"/>
          </a:p>
          <a:p>
            <a:r>
              <a:rPr lang="it-IT" sz="2000" dirty="0" smtClean="0"/>
              <a:t>Oggi al posto dei capannoni c’è la Sala polivalente, il parcheggio, il campo sportivo e il capannone dello sport</a:t>
            </a:r>
          </a:p>
          <a:p>
            <a:endParaRPr lang="it-IT" sz="2000" dirty="0"/>
          </a:p>
          <a:p>
            <a:r>
              <a:rPr lang="it-IT" sz="2000" dirty="0" smtClean="0"/>
              <a:t>Ci sono ancora alcune mura sparse nell’area ed è stata fatta una ricostruzione sul sito web</a:t>
            </a:r>
          </a:p>
          <a:p>
            <a:endParaRPr lang="it-IT" dirty="0"/>
          </a:p>
        </p:txBody>
      </p:sp>
    </p:spTree>
    <p:extLst>
      <p:ext uri="{BB962C8B-B14F-4D97-AF65-F5344CB8AC3E}">
        <p14:creationId xmlns:p14="http://schemas.microsoft.com/office/powerpoint/2010/main" val="7062555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076840" y="702133"/>
            <a:ext cx="8036185" cy="745668"/>
          </a:xfrm>
        </p:spPr>
        <p:txBody>
          <a:bodyPr>
            <a:noAutofit/>
          </a:bodyPr>
          <a:lstStyle/>
          <a:p>
            <a:pPr algn="ctr"/>
            <a:r>
              <a:rPr lang="it-IT" sz="3200" b="1" dirty="0" smtClean="0"/>
              <a:t>Chi ha continuato a battersi per un’Europa Federata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2693" y="1997783"/>
            <a:ext cx="5296082" cy="3225022"/>
          </a:xfrm>
          <a:prstGeom prst="rect">
            <a:avLst/>
          </a:prstGeom>
        </p:spPr>
      </p:pic>
      <p:pic>
        <p:nvPicPr>
          <p:cNvPr id="7" name="Immagin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5400" y="1985672"/>
            <a:ext cx="4471819" cy="3283992"/>
          </a:xfrm>
          <a:prstGeom prst="rect">
            <a:avLst/>
          </a:prstGeom>
        </p:spPr>
      </p:pic>
      <p:sp>
        <p:nvSpPr>
          <p:cNvPr id="8" name="CasellaDiTesto 7"/>
          <p:cNvSpPr txBox="1"/>
          <p:nvPr/>
        </p:nvSpPr>
        <p:spPr>
          <a:xfrm>
            <a:off x="1463040" y="5623560"/>
            <a:ext cx="4114800" cy="400110"/>
          </a:xfrm>
          <a:prstGeom prst="rect">
            <a:avLst/>
          </a:prstGeom>
          <a:noFill/>
        </p:spPr>
        <p:txBody>
          <a:bodyPr wrap="square" rtlCol="0">
            <a:spAutoFit/>
          </a:bodyPr>
          <a:lstStyle/>
          <a:p>
            <a:r>
              <a:rPr lang="it-IT" sz="2000" b="1" dirty="0" smtClean="0"/>
              <a:t>Altiero Spinelli – Ottobre 1981</a:t>
            </a:r>
            <a:endParaRPr lang="it-IT" sz="2000" b="1" dirty="0"/>
          </a:p>
        </p:txBody>
      </p:sp>
      <p:sp>
        <p:nvSpPr>
          <p:cNvPr id="18" name="CasellaDiTesto 17"/>
          <p:cNvSpPr txBox="1"/>
          <p:nvPr/>
        </p:nvSpPr>
        <p:spPr>
          <a:xfrm>
            <a:off x="6094933" y="5638800"/>
            <a:ext cx="5153842" cy="400110"/>
          </a:xfrm>
          <a:prstGeom prst="rect">
            <a:avLst/>
          </a:prstGeom>
          <a:noFill/>
        </p:spPr>
        <p:txBody>
          <a:bodyPr wrap="square" rtlCol="0">
            <a:spAutoFit/>
          </a:bodyPr>
          <a:lstStyle/>
          <a:p>
            <a:r>
              <a:rPr lang="it-IT" sz="2000" b="1" dirty="0" smtClean="0"/>
              <a:t>Istituto di Studi federalisti Altiero Spinelli </a:t>
            </a:r>
            <a:endParaRPr lang="it-IT" sz="2000" b="1" dirty="0"/>
          </a:p>
        </p:txBody>
      </p:sp>
    </p:spTree>
    <p:extLst>
      <p:ext uri="{BB962C8B-B14F-4D97-AF65-F5344CB8AC3E}">
        <p14:creationId xmlns:p14="http://schemas.microsoft.com/office/powerpoint/2010/main" val="635567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135118" y="321133"/>
            <a:ext cx="9726352" cy="745668"/>
          </a:xfrm>
        </p:spPr>
        <p:txBody>
          <a:bodyPr>
            <a:noAutofit/>
          </a:bodyPr>
          <a:lstStyle/>
          <a:p>
            <a:pPr algn="ctr"/>
            <a:r>
              <a:rPr lang="it-IT" sz="3200" b="1" dirty="0" smtClean="0">
                <a:solidFill>
                  <a:srgbClr val="FFFF00"/>
                </a:solidFill>
              </a:rPr>
              <a:t>Il Manifesto ha ispirato la costituzione della U.E.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8" name="CasellaDiTesto 7"/>
          <p:cNvSpPr txBox="1"/>
          <p:nvPr/>
        </p:nvSpPr>
        <p:spPr>
          <a:xfrm>
            <a:off x="1771412" y="6069255"/>
            <a:ext cx="8850240" cy="523220"/>
          </a:xfrm>
          <a:prstGeom prst="rect">
            <a:avLst/>
          </a:prstGeom>
          <a:noFill/>
        </p:spPr>
        <p:txBody>
          <a:bodyPr wrap="square" rtlCol="0">
            <a:spAutoFit/>
          </a:bodyPr>
          <a:lstStyle/>
          <a:p>
            <a:r>
              <a:rPr lang="it-IT" sz="1400" b="1" dirty="0"/>
              <a:t>https://it.wikipedia.org/wiki/Comunit%C3%A0_europea_del_carbone_e_dell%27acciaio#Evoluzione_dell'Unione_europea</a:t>
            </a:r>
            <a:endParaRPr lang="it-IT" sz="1400" b="1" dirty="0" smtClean="0"/>
          </a:p>
        </p:txBody>
      </p:sp>
      <p:sp>
        <p:nvSpPr>
          <p:cNvPr id="15" name="Sottotitolo 4"/>
          <p:cNvSpPr txBox="1">
            <a:spLocks/>
          </p:cNvSpPr>
          <p:nvPr/>
        </p:nvSpPr>
        <p:spPr>
          <a:xfrm>
            <a:off x="1960316"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7" name="Sottotitolo 4"/>
          <p:cNvSpPr txBox="1">
            <a:spLocks/>
          </p:cNvSpPr>
          <p:nvPr/>
        </p:nvSpPr>
        <p:spPr>
          <a:xfrm>
            <a:off x="2178440" y="2004341"/>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sp>
        <p:nvSpPr>
          <p:cNvPr id="18" name="Sottotitolo 4"/>
          <p:cNvSpPr txBox="1">
            <a:spLocks/>
          </p:cNvSpPr>
          <p:nvPr/>
        </p:nvSpPr>
        <p:spPr>
          <a:xfrm>
            <a:off x="2330838" y="2105202"/>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solidFill>
                <a:srgbClr val="FFFF00"/>
              </a:solidFill>
            </a:endParaRPr>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4452" y="1559817"/>
            <a:ext cx="5496527" cy="1238415"/>
          </a:xfrm>
          <a:prstGeom prst="rect">
            <a:avLst/>
          </a:prstGeom>
        </p:spPr>
      </p:pic>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4452" y="3086099"/>
            <a:ext cx="6771989" cy="1273063"/>
          </a:xfrm>
          <a:prstGeom prst="rect">
            <a:avLst/>
          </a:prstGeom>
        </p:spPr>
      </p:pic>
      <p:pic>
        <p:nvPicPr>
          <p:cNvPr id="4" name="Immagin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6698" y="4598463"/>
            <a:ext cx="5551581" cy="1248684"/>
          </a:xfrm>
          <a:prstGeom prst="rect">
            <a:avLst/>
          </a:prstGeom>
        </p:spPr>
      </p:pic>
      <p:sp>
        <p:nvSpPr>
          <p:cNvPr id="22" name="CasellaDiTesto 21"/>
          <p:cNvSpPr txBox="1"/>
          <p:nvPr/>
        </p:nvSpPr>
        <p:spPr>
          <a:xfrm>
            <a:off x="8728841" y="1524000"/>
            <a:ext cx="1420060" cy="369332"/>
          </a:xfrm>
          <a:prstGeom prst="rect">
            <a:avLst/>
          </a:prstGeom>
          <a:noFill/>
        </p:spPr>
        <p:txBody>
          <a:bodyPr wrap="square" rtlCol="0">
            <a:spAutoFit/>
          </a:bodyPr>
          <a:lstStyle/>
          <a:p>
            <a:endParaRPr lang="it-IT" dirty="0"/>
          </a:p>
        </p:txBody>
      </p:sp>
      <p:sp>
        <p:nvSpPr>
          <p:cNvPr id="23" name="CasellaDiTesto 22"/>
          <p:cNvSpPr txBox="1"/>
          <p:nvPr/>
        </p:nvSpPr>
        <p:spPr>
          <a:xfrm>
            <a:off x="8881241" y="1676400"/>
            <a:ext cx="1420060" cy="369332"/>
          </a:xfrm>
          <a:prstGeom prst="rect">
            <a:avLst/>
          </a:prstGeom>
          <a:noFill/>
        </p:spPr>
        <p:txBody>
          <a:bodyPr wrap="square" rtlCol="0">
            <a:spAutoFit/>
          </a:bodyPr>
          <a:lstStyle/>
          <a:p>
            <a:endParaRPr lang="it-IT" dirty="0"/>
          </a:p>
        </p:txBody>
      </p:sp>
      <p:pic>
        <p:nvPicPr>
          <p:cNvPr id="7" name="Immagin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1532" y="1467792"/>
            <a:ext cx="1729937" cy="1161356"/>
          </a:xfrm>
          <a:prstGeom prst="rect">
            <a:avLst/>
          </a:prstGeom>
          <a:ln>
            <a:solidFill>
              <a:schemeClr val="tx1"/>
            </a:solidFill>
          </a:ln>
        </p:spPr>
      </p:pic>
      <p:pic>
        <p:nvPicPr>
          <p:cNvPr id="9" name="Immagin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76794" y="3010931"/>
            <a:ext cx="1774606" cy="1233471"/>
          </a:xfrm>
          <a:prstGeom prst="rect">
            <a:avLst/>
          </a:prstGeom>
          <a:ln>
            <a:solidFill>
              <a:schemeClr val="tx1"/>
            </a:solidFill>
          </a:ln>
        </p:spPr>
      </p:pic>
      <p:pic>
        <p:nvPicPr>
          <p:cNvPr id="10" name="Immagin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31532" y="4531074"/>
            <a:ext cx="2137712" cy="1420359"/>
          </a:xfrm>
          <a:prstGeom prst="rect">
            <a:avLst/>
          </a:prstGeom>
        </p:spPr>
      </p:pic>
    </p:spTree>
    <p:extLst>
      <p:ext uri="{BB962C8B-B14F-4D97-AF65-F5344CB8AC3E}">
        <p14:creationId xmlns:p14="http://schemas.microsoft.com/office/powerpoint/2010/main" val="34042977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solidFill>
                  <a:srgbClr val="FFFF00"/>
                </a:solidFill>
              </a:rPr>
              <a:t>I Padri fondatori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6" name="Sottotitolo 4"/>
          <p:cNvSpPr txBox="1">
            <a:spLocks/>
          </p:cNvSpPr>
          <p:nvPr/>
        </p:nvSpPr>
        <p:spPr>
          <a:xfrm>
            <a:off x="2178440" y="268061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smtClean="0"/>
          </a:p>
          <a:p>
            <a:pPr algn="ctr"/>
            <a:r>
              <a:rPr lang="it-IT" sz="2400" b="1" dirty="0" smtClean="0"/>
              <a:t>18 aprile 1951 </a:t>
            </a:r>
            <a:r>
              <a:rPr lang="it-IT" sz="2400" b="1" dirty="0" smtClean="0">
                <a:solidFill>
                  <a:srgbClr val="FFFF00"/>
                </a:solidFill>
              </a:rPr>
              <a:t>CECA</a:t>
            </a:r>
            <a:r>
              <a:rPr lang="it-IT" sz="2400" b="1" dirty="0" smtClean="0"/>
              <a:t> (Comunità europea del Carbone e dell’Acciaio) – Trattato di Parigi  </a:t>
            </a:r>
          </a:p>
          <a:p>
            <a:pPr algn="ctr"/>
            <a:r>
              <a:rPr lang="it-IT" sz="2400" b="1" dirty="0" smtClean="0"/>
              <a:t> Jean </a:t>
            </a:r>
            <a:r>
              <a:rPr lang="it-IT" sz="2400" b="1" dirty="0" err="1" smtClean="0"/>
              <a:t>Monnet</a:t>
            </a:r>
            <a:r>
              <a:rPr lang="it-IT" sz="2400" b="1" dirty="0" smtClean="0"/>
              <a:t>  Robert </a:t>
            </a:r>
            <a:r>
              <a:rPr lang="it-IT" sz="2400" b="1" dirty="0" err="1" smtClean="0"/>
              <a:t>Schuman</a:t>
            </a:r>
            <a:r>
              <a:rPr lang="it-IT" sz="2400" b="1" dirty="0" smtClean="0"/>
              <a:t> (Francesi)  Konrad  </a:t>
            </a:r>
            <a:r>
              <a:rPr lang="it-IT" sz="2400" b="1" dirty="0" err="1" smtClean="0"/>
              <a:t>Adenauer</a:t>
            </a:r>
            <a:r>
              <a:rPr lang="it-IT" sz="2400" b="1" dirty="0" smtClean="0"/>
              <a:t> (Tedesco) , Alcide De Gasperi (Italiano) </a:t>
            </a:r>
            <a:endParaRPr lang="it-IT" sz="2400" b="1" dirty="0"/>
          </a:p>
        </p:txBody>
      </p:sp>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9796" y="3718517"/>
            <a:ext cx="2486025" cy="1619250"/>
          </a:xfrm>
          <a:prstGeom prst="rect">
            <a:avLst/>
          </a:prstGeom>
          <a:ln w="19050">
            <a:solidFill>
              <a:schemeClr val="tx1"/>
            </a:solidFill>
          </a:ln>
        </p:spPr>
      </p:pic>
      <p:pic>
        <p:nvPicPr>
          <p:cNvPr id="6" name="Immagin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0960" y="3698897"/>
            <a:ext cx="2680138" cy="1629104"/>
          </a:xfrm>
          <a:prstGeom prst="rect">
            <a:avLst/>
          </a:prstGeom>
          <a:ln w="19050">
            <a:solidFill>
              <a:schemeClr val="tx1"/>
            </a:solidFill>
          </a:ln>
        </p:spPr>
      </p:pic>
    </p:spTree>
    <p:extLst>
      <p:ext uri="{BB962C8B-B14F-4D97-AF65-F5344CB8AC3E}">
        <p14:creationId xmlns:p14="http://schemas.microsoft.com/office/powerpoint/2010/main" val="31981519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994809" y="2004341"/>
            <a:ext cx="8036185" cy="745668"/>
          </a:xfrm>
        </p:spPr>
        <p:txBody>
          <a:bodyPr>
            <a:noAutofit/>
          </a:bodyPr>
          <a:lstStyle/>
          <a:p>
            <a:pPr algn="ctr"/>
            <a:r>
              <a:rPr lang="it-IT" sz="3200" b="1" dirty="0" smtClean="0">
                <a:solidFill>
                  <a:srgbClr val="FFFF00"/>
                </a:solidFill>
              </a:rPr>
              <a:t>Protocolli  tra Ventotene e i Comuni dei Padri fondatori e delle madri fondatrici dell’Europa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6" name="Sottotitolo 4"/>
          <p:cNvSpPr txBox="1">
            <a:spLocks/>
          </p:cNvSpPr>
          <p:nvPr/>
        </p:nvSpPr>
        <p:spPr>
          <a:xfrm>
            <a:off x="2178440" y="268061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smtClean="0"/>
          </a:p>
          <a:p>
            <a:pPr algn="ctr"/>
            <a:endParaRPr lang="it-IT" sz="2400" b="1"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8599" y="3426282"/>
            <a:ext cx="3237629" cy="1967971"/>
          </a:xfrm>
          <a:prstGeom prst="rect">
            <a:avLst/>
          </a:prstGeom>
          <a:ln w="28575">
            <a:solidFill>
              <a:schemeClr val="tx1"/>
            </a:solidFill>
          </a:ln>
        </p:spPr>
      </p:pic>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2175" y="3426282"/>
            <a:ext cx="3939120" cy="2022018"/>
          </a:xfrm>
          <a:prstGeom prst="rect">
            <a:avLst/>
          </a:prstGeom>
          <a:ln>
            <a:solidFill>
              <a:schemeClr val="tx1"/>
            </a:solidFill>
          </a:ln>
        </p:spPr>
      </p:pic>
    </p:spTree>
    <p:extLst>
      <p:ext uri="{BB962C8B-B14F-4D97-AF65-F5344CB8AC3E}">
        <p14:creationId xmlns:p14="http://schemas.microsoft.com/office/powerpoint/2010/main" val="32550248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076840" y="883959"/>
            <a:ext cx="8036185" cy="745668"/>
          </a:xfrm>
        </p:spPr>
        <p:txBody>
          <a:bodyPr>
            <a:noAutofit/>
          </a:bodyPr>
          <a:lstStyle/>
          <a:p>
            <a:pPr algn="ctr"/>
            <a:r>
              <a:rPr lang="it-IT" sz="3200" b="1" dirty="0" smtClean="0">
                <a:solidFill>
                  <a:srgbClr val="FFFF00"/>
                </a:solidFill>
              </a:rPr>
              <a:t>Quali Persone e quali Comuni? </a:t>
            </a:r>
            <a:endParaRPr lang="it-IT" sz="3200" b="1" dirty="0">
              <a:solidFill>
                <a:srgbClr val="FFFF00"/>
              </a:solidFill>
            </a:endParaRP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4933949" y="1631507"/>
            <a:ext cx="470535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16" name="Sottotitolo 4"/>
          <p:cNvSpPr txBox="1">
            <a:spLocks/>
          </p:cNvSpPr>
          <p:nvPr/>
        </p:nvSpPr>
        <p:spPr>
          <a:xfrm>
            <a:off x="2178440" y="2680614"/>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400" b="1" dirty="0" smtClean="0"/>
          </a:p>
          <a:p>
            <a:pPr algn="ctr"/>
            <a:endParaRPr lang="it-IT" sz="2400" b="1" dirty="0"/>
          </a:p>
        </p:txBody>
      </p:sp>
      <p:sp>
        <p:nvSpPr>
          <p:cNvPr id="17" name="Sottotitolo 4"/>
          <p:cNvSpPr txBox="1">
            <a:spLocks/>
          </p:cNvSpPr>
          <p:nvPr/>
        </p:nvSpPr>
        <p:spPr>
          <a:xfrm>
            <a:off x="2076840" y="2389952"/>
            <a:ext cx="4272091" cy="5866944"/>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3200" b="1" dirty="0" smtClean="0">
                <a:solidFill>
                  <a:srgbClr val="FFFF00"/>
                </a:solidFill>
              </a:rPr>
              <a:t>? </a:t>
            </a:r>
            <a:endParaRPr lang="it-IT" sz="3200" b="1" dirty="0">
              <a:solidFill>
                <a:srgbClr val="FFFF00"/>
              </a:solidFill>
            </a:endParaRPr>
          </a:p>
        </p:txBody>
      </p:sp>
      <p:sp>
        <p:nvSpPr>
          <p:cNvPr id="3" name="CasellaDiTesto 2"/>
          <p:cNvSpPr txBox="1"/>
          <p:nvPr/>
        </p:nvSpPr>
        <p:spPr>
          <a:xfrm>
            <a:off x="6196533" y="2004341"/>
            <a:ext cx="4506483" cy="2862322"/>
          </a:xfrm>
          <a:prstGeom prst="rect">
            <a:avLst/>
          </a:prstGeom>
          <a:noFill/>
        </p:spPr>
        <p:txBody>
          <a:bodyPr wrap="square" rtlCol="0">
            <a:spAutoFit/>
          </a:bodyPr>
          <a:lstStyle/>
          <a:p>
            <a:pPr lvl="0"/>
            <a:r>
              <a:rPr lang="it-IT" dirty="0"/>
              <a:t>Ursula </a:t>
            </a:r>
            <a:r>
              <a:rPr lang="it-IT" dirty="0" err="1"/>
              <a:t>Hirschmann</a:t>
            </a:r>
            <a:r>
              <a:rPr lang="it-IT" dirty="0"/>
              <a:t> (Roma Capitale), </a:t>
            </a:r>
          </a:p>
          <a:p>
            <a:pPr lvl="0"/>
            <a:r>
              <a:rPr lang="en-US" dirty="0">
                <a:solidFill>
                  <a:srgbClr val="FFFF00"/>
                </a:solidFill>
              </a:rPr>
              <a:t>Ada Rossi (Bergamo</a:t>
            </a:r>
            <a:r>
              <a:rPr lang="en-US" dirty="0"/>
              <a:t>), </a:t>
            </a:r>
            <a:endParaRPr lang="it-IT" dirty="0"/>
          </a:p>
          <a:p>
            <a:pPr lvl="0"/>
            <a:r>
              <a:rPr lang="en-US" dirty="0"/>
              <a:t>Gaetano Martino (Messina), </a:t>
            </a:r>
            <a:endParaRPr lang="it-IT" dirty="0"/>
          </a:p>
          <a:p>
            <a:pPr lvl="0"/>
            <a:r>
              <a:rPr lang="en-US" dirty="0"/>
              <a:t>Walter </a:t>
            </a:r>
            <a:r>
              <a:rPr lang="en-US" dirty="0" err="1"/>
              <a:t>Hallstein</a:t>
            </a:r>
            <a:r>
              <a:rPr lang="en-US" dirty="0"/>
              <a:t> (</a:t>
            </a:r>
            <a:r>
              <a:rPr lang="en-US" dirty="0" err="1"/>
              <a:t>Magonza</a:t>
            </a:r>
            <a:r>
              <a:rPr lang="en-US" dirty="0"/>
              <a:t>), </a:t>
            </a:r>
            <a:endParaRPr lang="it-IT" dirty="0"/>
          </a:p>
          <a:p>
            <a:pPr lvl="0"/>
            <a:r>
              <a:rPr lang="en-US" dirty="0"/>
              <a:t>Denis de </a:t>
            </a:r>
            <a:r>
              <a:rPr lang="en-US" dirty="0" err="1"/>
              <a:t>Rougemont</a:t>
            </a:r>
            <a:r>
              <a:rPr lang="en-US" dirty="0"/>
              <a:t> (</a:t>
            </a:r>
            <a:r>
              <a:rPr lang="en-US" dirty="0" err="1"/>
              <a:t>Couvel</a:t>
            </a:r>
            <a:r>
              <a:rPr lang="en-US" dirty="0"/>
              <a:t>), </a:t>
            </a:r>
            <a:endParaRPr lang="it-IT" dirty="0"/>
          </a:p>
          <a:p>
            <a:pPr lvl="0"/>
            <a:r>
              <a:rPr lang="en-US" dirty="0" err="1"/>
              <a:t>Alexandre</a:t>
            </a:r>
            <a:r>
              <a:rPr lang="en-US" dirty="0"/>
              <a:t> Marc (Odessa), </a:t>
            </a:r>
            <a:endParaRPr lang="it-IT" dirty="0"/>
          </a:p>
          <a:p>
            <a:pPr lvl="0"/>
            <a:r>
              <a:rPr lang="en-US" dirty="0"/>
              <a:t>Joseph </a:t>
            </a:r>
            <a:r>
              <a:rPr lang="en-US" dirty="0" err="1"/>
              <a:t>Bech</a:t>
            </a:r>
            <a:r>
              <a:rPr lang="en-US" dirty="0"/>
              <a:t> (</a:t>
            </a:r>
            <a:r>
              <a:rPr lang="en-US" dirty="0" err="1"/>
              <a:t>Diekirch</a:t>
            </a:r>
            <a:r>
              <a:rPr lang="en-US" dirty="0"/>
              <a:t>) </a:t>
            </a:r>
            <a:endParaRPr lang="it-IT" dirty="0"/>
          </a:p>
          <a:p>
            <a:pPr lvl="0"/>
            <a:r>
              <a:rPr lang="en-US" dirty="0"/>
              <a:t>Johan Willem </a:t>
            </a:r>
            <a:r>
              <a:rPr lang="en-US" dirty="0" err="1"/>
              <a:t>Beyen</a:t>
            </a:r>
            <a:r>
              <a:rPr lang="en-US" dirty="0"/>
              <a:t> (Utrecht) </a:t>
            </a:r>
            <a:endParaRPr lang="it-IT" dirty="0"/>
          </a:p>
          <a:p>
            <a:pPr lvl="0"/>
            <a:r>
              <a:rPr lang="en-US" dirty="0"/>
              <a:t>Winston Churchill (Woodstock),</a:t>
            </a:r>
            <a:endParaRPr lang="it-IT" dirty="0"/>
          </a:p>
          <a:p>
            <a:r>
              <a:rPr lang="en-US" dirty="0" err="1"/>
              <a:t>Sicco</a:t>
            </a:r>
            <a:r>
              <a:rPr lang="en-US" dirty="0"/>
              <a:t> </a:t>
            </a:r>
            <a:r>
              <a:rPr lang="en-US" dirty="0" err="1"/>
              <a:t>Mansholt</a:t>
            </a:r>
            <a:r>
              <a:rPr lang="en-US" dirty="0"/>
              <a:t> (</a:t>
            </a:r>
            <a:r>
              <a:rPr lang="en-US" dirty="0" err="1"/>
              <a:t>Urlum</a:t>
            </a:r>
            <a:endParaRPr lang="it-IT" dirty="0"/>
          </a:p>
        </p:txBody>
      </p:sp>
      <p:sp>
        <p:nvSpPr>
          <p:cNvPr id="4" name="CasellaDiTesto 3"/>
          <p:cNvSpPr txBox="1"/>
          <p:nvPr/>
        </p:nvSpPr>
        <p:spPr>
          <a:xfrm>
            <a:off x="1393372" y="2004341"/>
            <a:ext cx="4383314" cy="3139321"/>
          </a:xfrm>
          <a:prstGeom prst="rect">
            <a:avLst/>
          </a:prstGeom>
          <a:noFill/>
        </p:spPr>
        <p:txBody>
          <a:bodyPr wrap="square" rtlCol="0">
            <a:spAutoFit/>
          </a:bodyPr>
          <a:lstStyle/>
          <a:p>
            <a:pPr lvl="0"/>
            <a:r>
              <a:rPr lang="it-IT" dirty="0">
                <a:solidFill>
                  <a:srgbClr val="FFFF00"/>
                </a:solidFill>
              </a:rPr>
              <a:t>Altiero Spinelli (Roma Capitale</a:t>
            </a:r>
            <a:r>
              <a:rPr lang="it-IT" dirty="0"/>
              <a:t>)</a:t>
            </a:r>
          </a:p>
          <a:p>
            <a:pPr lvl="0"/>
            <a:r>
              <a:rPr lang="en-US" dirty="0"/>
              <a:t>Jean Monnet (</a:t>
            </a:r>
            <a:r>
              <a:rPr lang="en-US" dirty="0" err="1"/>
              <a:t>Bazoches</a:t>
            </a:r>
            <a:r>
              <a:rPr lang="en-US" dirty="0"/>
              <a:t>- </a:t>
            </a:r>
            <a:r>
              <a:rPr lang="en-US" dirty="0" err="1"/>
              <a:t>sur</a:t>
            </a:r>
            <a:r>
              <a:rPr lang="en-US" dirty="0"/>
              <a:t>- </a:t>
            </a:r>
            <a:r>
              <a:rPr lang="en-US" dirty="0" err="1"/>
              <a:t>Guyonne</a:t>
            </a:r>
            <a:r>
              <a:rPr lang="en-US" dirty="0"/>
              <a:t>), </a:t>
            </a:r>
            <a:endParaRPr lang="it-IT" dirty="0"/>
          </a:p>
          <a:p>
            <a:pPr lvl="0"/>
            <a:r>
              <a:rPr lang="it-IT" dirty="0"/>
              <a:t>Paul Henry Spaak (</a:t>
            </a:r>
            <a:r>
              <a:rPr lang="it-IT" dirty="0" err="1"/>
              <a:t>Schaerbeek</a:t>
            </a:r>
            <a:r>
              <a:rPr lang="it-IT" dirty="0"/>
              <a:t>) </a:t>
            </a:r>
          </a:p>
          <a:p>
            <a:pPr lvl="0"/>
            <a:r>
              <a:rPr lang="it-IT" dirty="0"/>
              <a:t>Konrad </a:t>
            </a:r>
            <a:r>
              <a:rPr lang="it-IT" dirty="0" err="1"/>
              <a:t>Adenauer</a:t>
            </a:r>
            <a:r>
              <a:rPr lang="it-IT" dirty="0"/>
              <a:t> (Colonia) </a:t>
            </a:r>
          </a:p>
          <a:p>
            <a:pPr lvl="0"/>
            <a:r>
              <a:rPr lang="it-IT" dirty="0"/>
              <a:t>Robert </a:t>
            </a:r>
            <a:r>
              <a:rPr lang="it-IT" dirty="0" err="1"/>
              <a:t>Schuman</a:t>
            </a:r>
            <a:r>
              <a:rPr lang="it-IT" dirty="0"/>
              <a:t> (</a:t>
            </a:r>
            <a:r>
              <a:rPr lang="it-IT" dirty="0" err="1"/>
              <a:t>Clausen</a:t>
            </a:r>
            <a:r>
              <a:rPr lang="it-IT" dirty="0"/>
              <a:t>) </a:t>
            </a:r>
          </a:p>
          <a:p>
            <a:pPr lvl="0"/>
            <a:r>
              <a:rPr lang="it-IT" dirty="0">
                <a:solidFill>
                  <a:srgbClr val="FFFF00"/>
                </a:solidFill>
              </a:rPr>
              <a:t>Alcide de Gasperi (Pieve Tesino</a:t>
            </a:r>
            <a:r>
              <a:rPr lang="it-IT" dirty="0"/>
              <a:t>), </a:t>
            </a:r>
          </a:p>
          <a:p>
            <a:pPr lvl="0"/>
            <a:r>
              <a:rPr lang="it-IT" dirty="0">
                <a:solidFill>
                  <a:srgbClr val="FFFF00"/>
                </a:solidFill>
              </a:rPr>
              <a:t>Ernesto Rossi (Firenze</a:t>
            </a:r>
            <a:r>
              <a:rPr lang="it-IT" dirty="0"/>
              <a:t>) </a:t>
            </a:r>
          </a:p>
          <a:p>
            <a:pPr lvl="0"/>
            <a:r>
              <a:rPr lang="it-IT" dirty="0">
                <a:solidFill>
                  <a:srgbClr val="FFFF00"/>
                </a:solidFill>
              </a:rPr>
              <a:t>Eugenio </a:t>
            </a:r>
            <a:r>
              <a:rPr lang="it-IT" dirty="0" err="1">
                <a:solidFill>
                  <a:srgbClr val="FFFF00"/>
                </a:solidFill>
              </a:rPr>
              <a:t>Colorni</a:t>
            </a:r>
            <a:r>
              <a:rPr lang="it-IT" dirty="0">
                <a:solidFill>
                  <a:srgbClr val="FFFF00"/>
                </a:solidFill>
              </a:rPr>
              <a:t> (Milano</a:t>
            </a:r>
            <a:r>
              <a:rPr lang="it-IT" dirty="0"/>
              <a:t>) </a:t>
            </a:r>
          </a:p>
          <a:p>
            <a:pPr lvl="0"/>
            <a:r>
              <a:rPr lang="it-IT" dirty="0" err="1"/>
              <a:t>Salvadar</a:t>
            </a:r>
            <a:r>
              <a:rPr lang="it-IT" dirty="0"/>
              <a:t> de </a:t>
            </a:r>
            <a:r>
              <a:rPr lang="it-IT" dirty="0" err="1"/>
              <a:t>Madariaga</a:t>
            </a:r>
            <a:r>
              <a:rPr lang="it-IT" dirty="0"/>
              <a:t> (La </a:t>
            </a:r>
            <a:r>
              <a:rPr lang="it-IT" dirty="0" err="1"/>
              <a:t>Coruna</a:t>
            </a:r>
            <a:r>
              <a:rPr lang="it-IT" dirty="0"/>
              <a:t>), </a:t>
            </a:r>
          </a:p>
          <a:p>
            <a:pPr lvl="0"/>
            <a:r>
              <a:rPr lang="it-IT" dirty="0"/>
              <a:t>Sophie </a:t>
            </a:r>
            <a:r>
              <a:rPr lang="it-IT" dirty="0" err="1"/>
              <a:t>Choll</a:t>
            </a:r>
            <a:r>
              <a:rPr lang="it-IT" dirty="0"/>
              <a:t> (</a:t>
            </a:r>
            <a:r>
              <a:rPr lang="it-IT" dirty="0" err="1"/>
              <a:t>Forchtenberg</a:t>
            </a:r>
            <a:r>
              <a:rPr lang="it-IT" dirty="0"/>
              <a:t>),  </a:t>
            </a:r>
          </a:p>
          <a:p>
            <a:endParaRPr lang="it-IT" dirty="0"/>
          </a:p>
        </p:txBody>
      </p:sp>
      <p:sp>
        <p:nvSpPr>
          <p:cNvPr id="19" name="Sottotitolo 4"/>
          <p:cNvSpPr txBox="1">
            <a:spLocks/>
          </p:cNvSpPr>
          <p:nvPr/>
        </p:nvSpPr>
        <p:spPr>
          <a:xfrm>
            <a:off x="1960316" y="5214135"/>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2000" b="1" dirty="0" smtClean="0">
                <a:solidFill>
                  <a:srgbClr val="FFFF00"/>
                </a:solidFill>
              </a:rPr>
              <a:t>Già sottoscritti: Roma, Pieve tesino, Firenze, Milano, Bergamo</a:t>
            </a:r>
            <a:endParaRPr lang="it-IT" sz="2000" b="1" dirty="0">
              <a:solidFill>
                <a:srgbClr val="FFFF00"/>
              </a:solidFill>
            </a:endParaRPr>
          </a:p>
        </p:txBody>
      </p:sp>
    </p:spTree>
    <p:extLst>
      <p:ext uri="{BB962C8B-B14F-4D97-AF65-F5344CB8AC3E}">
        <p14:creationId xmlns:p14="http://schemas.microsoft.com/office/powerpoint/2010/main" val="16020022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Il Consiglio d’Europa</a:t>
            </a:r>
            <a:endParaRPr lang="it-IT" sz="3200" b="1" dirty="0"/>
          </a:p>
        </p:txBody>
      </p:sp>
      <p:pic>
        <p:nvPicPr>
          <p:cNvPr id="6" name="Immagine 5"/>
          <p:cNvPicPr>
            <a:picLocks noChangeAspect="1"/>
          </p:cNvPicPr>
          <p:nvPr/>
        </p:nvPicPr>
        <p:blipFill>
          <a:blip r:embed="rId4"/>
          <a:stretch>
            <a:fillRect/>
          </a:stretch>
        </p:blipFill>
        <p:spPr>
          <a:xfrm>
            <a:off x="422153" y="484707"/>
            <a:ext cx="219475" cy="5883150"/>
          </a:xfrm>
          <a:prstGeom prst="rect">
            <a:avLst/>
          </a:prstGeom>
        </p:spPr>
      </p:pic>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2952" y="1313974"/>
            <a:ext cx="2629435" cy="1878168"/>
          </a:xfrm>
          <a:prstGeom prst="rect">
            <a:avLst/>
          </a:prstGeom>
        </p:spPr>
      </p:pic>
      <p:pic>
        <p:nvPicPr>
          <p:cNvPr id="3" name="Immagin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2568" y="3497851"/>
            <a:ext cx="4485794" cy="2924440"/>
          </a:xfrm>
          <a:prstGeom prst="rect">
            <a:avLst/>
          </a:prstGeom>
        </p:spPr>
      </p:pic>
      <p:pic>
        <p:nvPicPr>
          <p:cNvPr id="4" name="Immagin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59599" y="1537673"/>
            <a:ext cx="5225935" cy="4823266"/>
          </a:xfrm>
          <a:prstGeom prst="rect">
            <a:avLst/>
          </a:prstGeom>
        </p:spPr>
      </p:pic>
      <p:sp>
        <p:nvSpPr>
          <p:cNvPr id="7" name="CasellaDiTesto 6"/>
          <p:cNvSpPr txBox="1"/>
          <p:nvPr/>
        </p:nvSpPr>
        <p:spPr>
          <a:xfrm>
            <a:off x="4294539" y="1813111"/>
            <a:ext cx="1800394" cy="523220"/>
          </a:xfrm>
          <a:prstGeom prst="rect">
            <a:avLst/>
          </a:prstGeom>
          <a:noFill/>
        </p:spPr>
        <p:txBody>
          <a:bodyPr wrap="square" rtlCol="0">
            <a:spAutoFit/>
          </a:bodyPr>
          <a:lstStyle/>
          <a:p>
            <a:r>
              <a:rPr lang="it-IT" sz="2800" b="1" dirty="0" smtClean="0"/>
              <a:t>47 Paesi </a:t>
            </a:r>
            <a:endParaRPr lang="it-IT" sz="2800" b="1" dirty="0"/>
          </a:p>
        </p:txBody>
      </p:sp>
      <p:sp>
        <p:nvSpPr>
          <p:cNvPr id="8" name="CasellaDiTesto 7"/>
          <p:cNvSpPr txBox="1"/>
          <p:nvPr/>
        </p:nvSpPr>
        <p:spPr>
          <a:xfrm>
            <a:off x="1462569" y="4960071"/>
            <a:ext cx="4485794" cy="478178"/>
          </a:xfrm>
          <a:prstGeom prst="rect">
            <a:avLst/>
          </a:prstGeom>
          <a:solidFill>
            <a:schemeClr val="tx1"/>
          </a:solidFill>
        </p:spPr>
        <p:txBody>
          <a:bodyPr wrap="square" rtlCol="0">
            <a:spAutoFit/>
          </a:bodyPr>
          <a:lstStyle/>
          <a:p>
            <a:endParaRPr lang="it-IT" sz="1400" dirty="0">
              <a:solidFill>
                <a:schemeClr val="bg1"/>
              </a:solidFill>
            </a:endParaRPr>
          </a:p>
        </p:txBody>
      </p:sp>
    </p:spTree>
    <p:extLst>
      <p:ext uri="{BB962C8B-B14F-4D97-AF65-F5344CB8AC3E}">
        <p14:creationId xmlns:p14="http://schemas.microsoft.com/office/powerpoint/2010/main" val="42025777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Obiettivi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4172" y="1099311"/>
            <a:ext cx="6156162" cy="3908052"/>
          </a:xfrm>
          <a:prstGeom prst="rect">
            <a:avLst/>
          </a:prstGeom>
        </p:spPr>
      </p:pic>
      <p:sp>
        <p:nvSpPr>
          <p:cNvPr id="9" name="CasellaDiTesto 8"/>
          <p:cNvSpPr txBox="1"/>
          <p:nvPr/>
        </p:nvSpPr>
        <p:spPr>
          <a:xfrm>
            <a:off x="2714172" y="5249496"/>
            <a:ext cx="6002383" cy="707886"/>
          </a:xfrm>
          <a:prstGeom prst="rect">
            <a:avLst/>
          </a:prstGeom>
          <a:noFill/>
        </p:spPr>
        <p:txBody>
          <a:bodyPr wrap="square" rtlCol="0">
            <a:spAutoFit/>
          </a:bodyPr>
          <a:lstStyle/>
          <a:p>
            <a:r>
              <a:rPr lang="it-IT" sz="2000" b="1" dirty="0" smtClean="0"/>
              <a:t>Cerca su:</a:t>
            </a:r>
          </a:p>
          <a:p>
            <a:r>
              <a:rPr lang="it-IT" sz="2000" b="1" dirty="0" smtClean="0"/>
              <a:t>https</a:t>
            </a:r>
            <a:r>
              <a:rPr lang="it-IT" sz="2000" b="1" dirty="0"/>
              <a:t>://www.coe.int/it/web/about-us/who-we-are</a:t>
            </a:r>
          </a:p>
        </p:txBody>
      </p:sp>
    </p:spTree>
    <p:extLst>
      <p:ext uri="{BB962C8B-B14F-4D97-AF65-F5344CB8AC3E}">
        <p14:creationId xmlns:p14="http://schemas.microsoft.com/office/powerpoint/2010/main" val="27796518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La Sede : Strasburgo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2518" y="1830846"/>
            <a:ext cx="4714266" cy="2650755"/>
          </a:xfrm>
          <a:prstGeom prst="rect">
            <a:avLst/>
          </a:prstGeom>
          <a:ln>
            <a:solidFill>
              <a:schemeClr val="tx1"/>
            </a:solidFill>
          </a:ln>
        </p:spPr>
      </p:pic>
      <p:sp>
        <p:nvSpPr>
          <p:cNvPr id="9" name="CasellaDiTesto 8"/>
          <p:cNvSpPr txBox="1"/>
          <p:nvPr/>
        </p:nvSpPr>
        <p:spPr>
          <a:xfrm>
            <a:off x="1960316" y="5222805"/>
            <a:ext cx="7046524" cy="707886"/>
          </a:xfrm>
          <a:prstGeom prst="rect">
            <a:avLst/>
          </a:prstGeom>
          <a:noFill/>
        </p:spPr>
        <p:txBody>
          <a:bodyPr wrap="square" rtlCol="0">
            <a:spAutoFit/>
          </a:bodyPr>
          <a:lstStyle/>
          <a:p>
            <a:r>
              <a:rPr lang="it-IT" sz="2000" b="1" dirty="0" smtClean="0"/>
              <a:t>Cerca su:</a:t>
            </a:r>
          </a:p>
          <a:p>
            <a:r>
              <a:rPr lang="it-IT" sz="2000" b="1" dirty="0" smtClean="0"/>
              <a:t>https</a:t>
            </a:r>
            <a:r>
              <a:rPr lang="it-IT" sz="2000" b="1" dirty="0"/>
              <a:t>://www.coe.int/it/web/about-us/who-we-are</a:t>
            </a:r>
          </a:p>
        </p:txBody>
      </p:sp>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6532" y="1830846"/>
            <a:ext cx="4848225" cy="2650755"/>
          </a:xfrm>
          <a:prstGeom prst="rect">
            <a:avLst/>
          </a:prstGeom>
          <a:ln w="12700">
            <a:solidFill>
              <a:schemeClr val="tx1"/>
            </a:solidFill>
          </a:ln>
        </p:spPr>
      </p:pic>
    </p:spTree>
    <p:extLst>
      <p:ext uri="{BB962C8B-B14F-4D97-AF65-F5344CB8AC3E}">
        <p14:creationId xmlns:p14="http://schemas.microsoft.com/office/powerpoint/2010/main" val="29874062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Itinerari culturali europei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9" name="CasellaDiTesto 8"/>
          <p:cNvSpPr txBox="1"/>
          <p:nvPr/>
        </p:nvSpPr>
        <p:spPr>
          <a:xfrm>
            <a:off x="1960316" y="5222804"/>
            <a:ext cx="7869484" cy="400110"/>
          </a:xfrm>
          <a:prstGeom prst="rect">
            <a:avLst/>
          </a:prstGeom>
          <a:noFill/>
        </p:spPr>
        <p:txBody>
          <a:bodyPr wrap="square" rtlCol="0">
            <a:spAutoFit/>
          </a:bodyPr>
          <a:lstStyle/>
          <a:p>
            <a:r>
              <a:rPr lang="it-IT" sz="2000" b="1" dirty="0" smtClean="0"/>
              <a:t>Cerca su</a:t>
            </a:r>
            <a:r>
              <a:rPr lang="it-IT" sz="2000" b="1" dirty="0" smtClean="0"/>
              <a:t>:</a:t>
            </a:r>
            <a:r>
              <a:rPr lang="it-IT" sz="2000" b="1" dirty="0" smtClean="0"/>
              <a:t> </a:t>
            </a:r>
            <a:r>
              <a:rPr lang="it-IT" sz="2000" b="1" dirty="0"/>
              <a:t>https://www.coe.int/it/web/cultural-routes/italy</a:t>
            </a: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0839" y="1280575"/>
            <a:ext cx="7175111" cy="3539075"/>
          </a:xfrm>
          <a:prstGeom prst="rect">
            <a:avLst/>
          </a:prstGeom>
        </p:spPr>
      </p:pic>
    </p:spTree>
    <p:extLst>
      <p:ext uri="{BB962C8B-B14F-4D97-AF65-F5344CB8AC3E}">
        <p14:creationId xmlns:p14="http://schemas.microsoft.com/office/powerpoint/2010/main" val="14422617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La Via Francigena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9" name="CasellaDiTesto 8"/>
          <p:cNvSpPr txBox="1"/>
          <p:nvPr/>
        </p:nvSpPr>
        <p:spPr>
          <a:xfrm>
            <a:off x="1960316" y="5832404"/>
            <a:ext cx="7869484" cy="400110"/>
          </a:xfrm>
          <a:prstGeom prst="rect">
            <a:avLst/>
          </a:prstGeom>
          <a:noFill/>
        </p:spPr>
        <p:txBody>
          <a:bodyPr wrap="square" rtlCol="0">
            <a:spAutoFit/>
          </a:bodyPr>
          <a:lstStyle/>
          <a:p>
            <a:r>
              <a:rPr lang="it-IT" sz="2000" b="1" dirty="0"/>
              <a:t>https://www.viefrancigene.org/</a:t>
            </a:r>
            <a:endParaRPr lang="it-IT" sz="2000" b="1" dirty="0"/>
          </a:p>
        </p:txBody>
      </p:sp>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3300" y="1490662"/>
            <a:ext cx="5105400" cy="3876675"/>
          </a:xfrm>
          <a:prstGeom prst="rect">
            <a:avLst/>
          </a:prstGeom>
        </p:spPr>
      </p:pic>
    </p:spTree>
    <p:extLst>
      <p:ext uri="{BB962C8B-B14F-4D97-AF65-F5344CB8AC3E}">
        <p14:creationId xmlns:p14="http://schemas.microsoft.com/office/powerpoint/2010/main" val="35811017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L’Unione Europea</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1517" y="1216954"/>
            <a:ext cx="7674828" cy="5329073"/>
          </a:xfrm>
          <a:prstGeom prst="rect">
            <a:avLst/>
          </a:prstGeom>
        </p:spPr>
      </p:pic>
    </p:spTree>
    <p:extLst>
      <p:ext uri="{BB962C8B-B14F-4D97-AF65-F5344CB8AC3E}">
        <p14:creationId xmlns:p14="http://schemas.microsoft.com/office/powerpoint/2010/main" val="36015849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214453"/>
            <a:ext cx="8036185" cy="745668"/>
          </a:xfrm>
        </p:spPr>
        <p:txBody>
          <a:bodyPr>
            <a:noAutofit/>
          </a:bodyPr>
          <a:lstStyle/>
          <a:p>
            <a:pPr algn="ctr"/>
            <a:r>
              <a:rPr lang="it-IT" sz="3200" b="1" dirty="0" smtClean="0"/>
              <a:t>L’Organizzazione</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1846927" y="5009940"/>
            <a:ext cx="9358101"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lnSpc>
                <a:spcPts val="500"/>
              </a:lnSpc>
            </a:pPr>
            <a:endParaRPr lang="it-IT" sz="2000" b="1" dirty="0" smtClean="0">
              <a:solidFill>
                <a:srgbClr val="FFFF00"/>
              </a:solidFill>
            </a:endParaRPr>
          </a:p>
          <a:p>
            <a:pPr algn="l">
              <a:lnSpc>
                <a:spcPts val="500"/>
              </a:lnSpc>
            </a:pPr>
            <a:endParaRPr lang="it-IT" sz="2000" b="1" dirty="0">
              <a:solidFill>
                <a:srgbClr val="FFFF00"/>
              </a:solidFill>
            </a:endParaRPr>
          </a:p>
          <a:p>
            <a:pPr algn="l">
              <a:lnSpc>
                <a:spcPts val="500"/>
              </a:lnSpc>
            </a:pPr>
            <a:endParaRPr lang="it-IT" sz="2000" b="1" dirty="0" smtClean="0">
              <a:solidFill>
                <a:srgbClr val="FFFF00"/>
              </a:solidFill>
            </a:endParaRPr>
          </a:p>
          <a:p>
            <a:pPr algn="l">
              <a:lnSpc>
                <a:spcPts val="500"/>
              </a:lnSpc>
            </a:pPr>
            <a:r>
              <a:rPr lang="it-IT" sz="2000" b="1" dirty="0" smtClean="0">
                <a:solidFill>
                  <a:srgbClr val="FFFF00"/>
                </a:solidFill>
              </a:rPr>
              <a:t>Consiglio </a:t>
            </a:r>
            <a:r>
              <a:rPr lang="it-IT" sz="2000" b="1" dirty="0" smtClean="0">
                <a:solidFill>
                  <a:srgbClr val="FFFF00"/>
                </a:solidFill>
              </a:rPr>
              <a:t>Europeo</a:t>
            </a:r>
          </a:p>
          <a:p>
            <a:pPr algn="l">
              <a:lnSpc>
                <a:spcPts val="500"/>
              </a:lnSpc>
            </a:pPr>
            <a:r>
              <a:rPr lang="it-IT" sz="2000" b="1" dirty="0" smtClean="0"/>
              <a:t>Charles </a:t>
            </a:r>
            <a:r>
              <a:rPr lang="it-IT" sz="2000" b="1" dirty="0" smtClean="0"/>
              <a:t>Michel</a:t>
            </a:r>
          </a:p>
          <a:p>
            <a:pPr algn="l">
              <a:lnSpc>
                <a:spcPts val="500"/>
              </a:lnSpc>
            </a:pPr>
            <a:r>
              <a:rPr lang="it-IT" sz="2000" b="1" dirty="0" smtClean="0"/>
              <a:t>Presidente</a:t>
            </a:r>
            <a:endParaRPr lang="it-IT" sz="2000" b="1" dirty="0" smtClean="0"/>
          </a:p>
          <a:p>
            <a:pPr algn="l">
              <a:lnSpc>
                <a:spcPts val="500"/>
              </a:lnSpc>
            </a:pPr>
            <a:r>
              <a:rPr lang="it-IT" sz="1600" b="1" dirty="0" smtClean="0"/>
              <a:t>                                                                                                   </a:t>
            </a:r>
            <a:r>
              <a:rPr lang="it-IT" b="1" dirty="0" smtClean="0"/>
              <a:t>Capi di Stato e di Governo</a:t>
            </a:r>
          </a:p>
          <a:p>
            <a:pPr algn="l">
              <a:lnSpc>
                <a:spcPts val="1000"/>
              </a:lnSpc>
            </a:pPr>
            <a:endParaRPr lang="it-IT" sz="2000" b="1" dirty="0">
              <a:solidFill>
                <a:srgbClr val="FFFF00"/>
              </a:solidFill>
            </a:endParaRPr>
          </a:p>
          <a:p>
            <a:pPr algn="l">
              <a:lnSpc>
                <a:spcPts val="1000"/>
              </a:lnSpc>
            </a:pPr>
            <a:endParaRPr lang="it-IT" sz="2000" b="1" dirty="0" smtClean="0">
              <a:solidFill>
                <a:srgbClr val="FFFF00"/>
              </a:solidFill>
            </a:endParaRPr>
          </a:p>
          <a:p>
            <a:pPr algn="l">
              <a:lnSpc>
                <a:spcPts val="1000"/>
              </a:lnSpc>
            </a:pPr>
            <a:endParaRPr lang="it-IT" sz="2000" b="1" dirty="0" smtClean="0">
              <a:solidFill>
                <a:srgbClr val="FFFF00"/>
              </a:solidFill>
            </a:endParaRPr>
          </a:p>
          <a:p>
            <a:pPr algn="l">
              <a:lnSpc>
                <a:spcPts val="500"/>
              </a:lnSpc>
            </a:pPr>
            <a:r>
              <a:rPr lang="it-IT" sz="2000" b="1" dirty="0" smtClean="0">
                <a:solidFill>
                  <a:srgbClr val="FFFF00"/>
                </a:solidFill>
              </a:rPr>
              <a:t>Commissione Europea</a:t>
            </a:r>
          </a:p>
          <a:p>
            <a:pPr algn="l">
              <a:lnSpc>
                <a:spcPts val="500"/>
              </a:lnSpc>
            </a:pPr>
            <a:r>
              <a:rPr lang="it-IT" sz="2000" b="1" dirty="0" smtClean="0"/>
              <a:t>Ursula von </a:t>
            </a:r>
            <a:r>
              <a:rPr lang="it-IT" sz="2000" b="1" dirty="0" err="1" smtClean="0"/>
              <a:t>der</a:t>
            </a:r>
            <a:r>
              <a:rPr lang="it-IT" sz="2000" b="1" dirty="0" smtClean="0"/>
              <a:t> </a:t>
            </a:r>
            <a:r>
              <a:rPr lang="it-IT" sz="2000" b="1" dirty="0" err="1" smtClean="0"/>
              <a:t>Leyen</a:t>
            </a:r>
            <a:endParaRPr lang="it-IT" sz="2000" b="1" dirty="0" smtClean="0"/>
          </a:p>
          <a:p>
            <a:pPr algn="l">
              <a:lnSpc>
                <a:spcPts val="500"/>
              </a:lnSpc>
            </a:pPr>
            <a:r>
              <a:rPr lang="it-IT" sz="1600" b="1" dirty="0" smtClean="0"/>
              <a:t>                                                                                                  </a:t>
            </a:r>
            <a:r>
              <a:rPr lang="it-IT" b="1" dirty="0" smtClean="0"/>
              <a:t>Un delegato ogni Stato membro</a:t>
            </a:r>
            <a:endParaRPr lang="it-IT" sz="1600" b="1" dirty="0" smtClean="0"/>
          </a:p>
          <a:p>
            <a:pPr algn="l">
              <a:lnSpc>
                <a:spcPts val="5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r>
              <a:rPr lang="it-IT" sz="2000" b="1" dirty="0" smtClean="0">
                <a:solidFill>
                  <a:srgbClr val="FFFF00"/>
                </a:solidFill>
              </a:rPr>
              <a:t>Parlamento Europeo </a:t>
            </a:r>
          </a:p>
          <a:p>
            <a:pPr algn="l">
              <a:lnSpc>
                <a:spcPts val="500"/>
              </a:lnSpc>
            </a:pPr>
            <a:r>
              <a:rPr lang="it-IT" sz="2000" b="1" dirty="0" smtClean="0"/>
              <a:t>Roberta </a:t>
            </a:r>
            <a:r>
              <a:rPr lang="it-IT" sz="2000" b="1" dirty="0" err="1" smtClean="0"/>
              <a:t>Metsola</a:t>
            </a:r>
            <a:endParaRPr lang="it-IT" sz="2000" b="1" dirty="0" smtClean="0"/>
          </a:p>
          <a:p>
            <a:pPr algn="l">
              <a:lnSpc>
                <a:spcPts val="500"/>
              </a:lnSpc>
            </a:pPr>
            <a:r>
              <a:rPr lang="it-IT" sz="1600" b="1" dirty="0" smtClean="0"/>
              <a:t>                                                                                                    </a:t>
            </a:r>
            <a:r>
              <a:rPr lang="it-IT" b="1" dirty="0" smtClean="0"/>
              <a:t>705 deputati</a:t>
            </a:r>
            <a:endParaRPr lang="it-IT" b="1" dirty="0"/>
          </a:p>
        </p:txBody>
      </p:sp>
      <p:sp>
        <p:nvSpPr>
          <p:cNvPr id="7" name="Freccia a destra 6"/>
          <p:cNvSpPr/>
          <p:nvPr/>
        </p:nvSpPr>
        <p:spPr>
          <a:xfrm>
            <a:off x="5314936" y="3426282"/>
            <a:ext cx="450810" cy="401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Freccia a destra 17"/>
          <p:cNvSpPr/>
          <p:nvPr/>
        </p:nvSpPr>
        <p:spPr>
          <a:xfrm>
            <a:off x="5169259" y="5182224"/>
            <a:ext cx="450810" cy="401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Freccia a destra 18"/>
          <p:cNvSpPr/>
          <p:nvPr/>
        </p:nvSpPr>
        <p:spPr>
          <a:xfrm>
            <a:off x="5089531" y="1493924"/>
            <a:ext cx="450810" cy="401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asellaDiTesto 19"/>
          <p:cNvSpPr txBox="1"/>
          <p:nvPr/>
        </p:nvSpPr>
        <p:spPr>
          <a:xfrm>
            <a:off x="6501331" y="1386114"/>
            <a:ext cx="1271069" cy="369332"/>
          </a:xfrm>
          <a:prstGeom prst="rect">
            <a:avLst/>
          </a:prstGeom>
          <a:noFill/>
        </p:spPr>
        <p:txBody>
          <a:bodyPr wrap="square" rtlCol="0">
            <a:spAutoFit/>
          </a:bodyPr>
          <a:lstStyle/>
          <a:p>
            <a:endParaRPr lang="it-IT" dirty="0"/>
          </a:p>
        </p:txBody>
      </p:sp>
      <p:sp>
        <p:nvSpPr>
          <p:cNvPr id="21" name="CasellaDiTesto 20"/>
          <p:cNvSpPr txBox="1"/>
          <p:nvPr/>
        </p:nvSpPr>
        <p:spPr>
          <a:xfrm>
            <a:off x="6196533" y="1386114"/>
            <a:ext cx="1271069" cy="369332"/>
          </a:xfrm>
          <a:prstGeom prst="rect">
            <a:avLst/>
          </a:prstGeom>
          <a:noFill/>
        </p:spPr>
        <p:txBody>
          <a:bodyPr wrap="square" rtlCol="0">
            <a:spAutoFit/>
          </a:bodyPr>
          <a:lstStyle/>
          <a:p>
            <a:endParaRPr lang="it-IT"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7359" y="1219199"/>
            <a:ext cx="976312" cy="1485240"/>
          </a:xfrm>
          <a:prstGeom prst="rect">
            <a:avLst/>
          </a:prstGeom>
          <a:ln w="19050">
            <a:solidFill>
              <a:schemeClr val="tx1"/>
            </a:solidFill>
          </a:ln>
        </p:spPr>
      </p:pic>
      <p:pic>
        <p:nvPicPr>
          <p:cNvPr id="8" name="Immagin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6532" y="2964498"/>
            <a:ext cx="1017139" cy="1270052"/>
          </a:xfrm>
          <a:prstGeom prst="rect">
            <a:avLst/>
          </a:prstGeom>
          <a:ln w="19050">
            <a:solidFill>
              <a:schemeClr val="tx1"/>
            </a:solidFill>
          </a:ln>
        </p:spPr>
      </p:pic>
      <p:pic>
        <p:nvPicPr>
          <p:cNvPr id="2" name="Immagin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37359" y="4665592"/>
            <a:ext cx="1047750" cy="1114425"/>
          </a:xfrm>
          <a:prstGeom prst="rect">
            <a:avLst/>
          </a:prstGeom>
          <a:ln>
            <a:solidFill>
              <a:schemeClr val="tx1"/>
            </a:solidFill>
          </a:ln>
        </p:spPr>
      </p:pic>
    </p:spTree>
    <p:extLst>
      <p:ext uri="{BB962C8B-B14F-4D97-AF65-F5344CB8AC3E}">
        <p14:creationId xmlns:p14="http://schemas.microsoft.com/office/powerpoint/2010/main" val="34485122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640446"/>
            <a:ext cx="8036185" cy="745668"/>
          </a:xfrm>
        </p:spPr>
        <p:txBody>
          <a:bodyPr>
            <a:noAutofit/>
          </a:bodyPr>
          <a:lstStyle/>
          <a:p>
            <a:pPr algn="ctr"/>
            <a:r>
              <a:rPr lang="it-IT" sz="3200" b="1" dirty="0" smtClean="0"/>
              <a:t>La moneta unica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20" name="CasellaDiTesto 19"/>
          <p:cNvSpPr txBox="1"/>
          <p:nvPr/>
        </p:nvSpPr>
        <p:spPr>
          <a:xfrm>
            <a:off x="6501331" y="1386114"/>
            <a:ext cx="1271069" cy="369332"/>
          </a:xfrm>
          <a:prstGeom prst="rect">
            <a:avLst/>
          </a:prstGeom>
          <a:noFill/>
        </p:spPr>
        <p:txBody>
          <a:bodyPr wrap="square" rtlCol="0">
            <a:spAutoFit/>
          </a:bodyPr>
          <a:lstStyle/>
          <a:p>
            <a:endParaRPr lang="it-IT" dirty="0"/>
          </a:p>
        </p:txBody>
      </p:sp>
      <p:sp>
        <p:nvSpPr>
          <p:cNvPr id="21" name="CasellaDiTesto 20"/>
          <p:cNvSpPr txBox="1"/>
          <p:nvPr/>
        </p:nvSpPr>
        <p:spPr>
          <a:xfrm>
            <a:off x="6196533" y="1386114"/>
            <a:ext cx="1271069" cy="369332"/>
          </a:xfrm>
          <a:prstGeom prst="rect">
            <a:avLst/>
          </a:prstGeom>
          <a:noFill/>
        </p:spPr>
        <p:txBody>
          <a:bodyPr wrap="square" rtlCol="0">
            <a:spAutoFit/>
          </a:bodyPr>
          <a:lstStyle/>
          <a:p>
            <a:endParaRPr lang="it-IT" dirty="0"/>
          </a:p>
        </p:txBody>
      </p:sp>
      <p:sp>
        <p:nvSpPr>
          <p:cNvPr id="22" name="Sottotitolo 4"/>
          <p:cNvSpPr txBox="1">
            <a:spLocks/>
          </p:cNvSpPr>
          <p:nvPr/>
        </p:nvSpPr>
        <p:spPr>
          <a:xfrm>
            <a:off x="2330840" y="2321396"/>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0911" y="1491364"/>
            <a:ext cx="5133975" cy="1600200"/>
          </a:xfrm>
          <a:prstGeom prst="rect">
            <a:avLst/>
          </a:prstGeom>
        </p:spPr>
      </p:pic>
      <p:sp>
        <p:nvSpPr>
          <p:cNvPr id="24" name="Sottotitolo 4"/>
          <p:cNvSpPr txBox="1">
            <a:spLocks/>
          </p:cNvSpPr>
          <p:nvPr/>
        </p:nvSpPr>
        <p:spPr>
          <a:xfrm>
            <a:off x="2330838" y="5702548"/>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2800" b="1" dirty="0" smtClean="0">
                <a:solidFill>
                  <a:srgbClr val="FFFF00"/>
                </a:solidFill>
              </a:rPr>
              <a:t>19</a:t>
            </a:r>
            <a:r>
              <a:rPr lang="it-IT" sz="2000" b="1" dirty="0" smtClean="0"/>
              <a:t> Stati su </a:t>
            </a:r>
            <a:r>
              <a:rPr lang="it-IT" sz="2800" b="1" dirty="0" smtClean="0">
                <a:solidFill>
                  <a:srgbClr val="FFFF00"/>
                </a:solidFill>
              </a:rPr>
              <a:t>27</a:t>
            </a:r>
            <a:r>
              <a:rPr lang="it-IT" sz="2000" b="1" dirty="0" smtClean="0"/>
              <a:t> adottano l’Euro e fanno parte dell’Eurozona</a:t>
            </a:r>
          </a:p>
          <a:p>
            <a:pPr algn="ctr"/>
            <a:r>
              <a:rPr lang="it-IT" sz="2000" b="1" dirty="0" smtClean="0"/>
              <a:t> </a:t>
            </a:r>
            <a:r>
              <a:rPr lang="it-IT" sz="2000" dirty="0" smtClean="0"/>
              <a:t>Austria</a:t>
            </a:r>
            <a:r>
              <a:rPr lang="it-IT" sz="2000" dirty="0"/>
              <a:t>, Belgio, Cipro, Estonia, Finlandia, Francia, Germania, Grecia, Irlanda, </a:t>
            </a:r>
            <a:r>
              <a:rPr lang="it-IT" sz="2000" dirty="0">
                <a:solidFill>
                  <a:srgbClr val="FFFF00"/>
                </a:solidFill>
              </a:rPr>
              <a:t>Italia</a:t>
            </a:r>
            <a:r>
              <a:rPr lang="it-IT" sz="2000" dirty="0"/>
              <a:t>, Lettonia, Lituania, Lussemburgo, Malta, Paesi Bassi, Portogallo, </a:t>
            </a:r>
            <a:r>
              <a:rPr lang="it-IT" sz="2000" dirty="0" smtClean="0"/>
              <a:t>Slovenia, Slovacchia </a:t>
            </a:r>
            <a:r>
              <a:rPr lang="it-IT" sz="2000" dirty="0"/>
              <a:t>e </a:t>
            </a:r>
            <a:r>
              <a:rPr lang="it-IT" sz="2000" dirty="0" smtClean="0"/>
              <a:t>Spagna</a:t>
            </a:r>
          </a:p>
          <a:p>
            <a:pPr algn="ctr"/>
            <a:r>
              <a:rPr lang="it-IT" sz="2000" dirty="0" smtClean="0">
                <a:solidFill>
                  <a:srgbClr val="FFFF00"/>
                </a:solidFill>
              </a:rPr>
              <a:t>341 milioni di persone lo utilizzano</a:t>
            </a:r>
          </a:p>
          <a:p>
            <a:pPr algn="ctr"/>
            <a:r>
              <a:rPr lang="it-IT" sz="1600" dirty="0"/>
              <a:t>https://european-union.europa.eu/institutions-law-budget/euro/countries-using-euro_it</a:t>
            </a:r>
            <a:r>
              <a:rPr lang="it-IT" sz="2000" dirty="0"/>
              <a:t> </a:t>
            </a:r>
            <a:r>
              <a:rPr lang="it-IT" sz="2000" b="1" dirty="0" smtClean="0"/>
              <a:t>  </a:t>
            </a:r>
            <a:endParaRPr lang="it-IT" sz="2000" b="1" dirty="0"/>
          </a:p>
        </p:txBody>
      </p:sp>
    </p:spTree>
    <p:extLst>
      <p:ext uri="{BB962C8B-B14F-4D97-AF65-F5344CB8AC3E}">
        <p14:creationId xmlns:p14="http://schemas.microsoft.com/office/powerpoint/2010/main" val="12946409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4218922" y="640446"/>
            <a:ext cx="6518925" cy="745668"/>
          </a:xfrm>
        </p:spPr>
        <p:txBody>
          <a:bodyPr>
            <a:noAutofit/>
          </a:bodyPr>
          <a:lstStyle/>
          <a:p>
            <a:pPr algn="ctr"/>
            <a:r>
              <a:rPr lang="it-IT" sz="3200" b="1" dirty="0" smtClean="0"/>
              <a:t>L’ introduzione dell’Euro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20" name="CasellaDiTesto 19"/>
          <p:cNvSpPr txBox="1"/>
          <p:nvPr/>
        </p:nvSpPr>
        <p:spPr>
          <a:xfrm>
            <a:off x="6501331" y="1386114"/>
            <a:ext cx="1271069" cy="369332"/>
          </a:xfrm>
          <a:prstGeom prst="rect">
            <a:avLst/>
          </a:prstGeom>
          <a:noFill/>
        </p:spPr>
        <p:txBody>
          <a:bodyPr wrap="square" rtlCol="0">
            <a:spAutoFit/>
          </a:bodyPr>
          <a:lstStyle/>
          <a:p>
            <a:endParaRPr lang="it-IT" dirty="0"/>
          </a:p>
        </p:txBody>
      </p:sp>
      <p:sp>
        <p:nvSpPr>
          <p:cNvPr id="21" name="CasellaDiTesto 20"/>
          <p:cNvSpPr txBox="1"/>
          <p:nvPr/>
        </p:nvSpPr>
        <p:spPr>
          <a:xfrm>
            <a:off x="6196533" y="1386114"/>
            <a:ext cx="1271069" cy="369332"/>
          </a:xfrm>
          <a:prstGeom prst="rect">
            <a:avLst/>
          </a:prstGeom>
          <a:noFill/>
        </p:spPr>
        <p:txBody>
          <a:bodyPr wrap="square" rtlCol="0">
            <a:spAutoFit/>
          </a:bodyPr>
          <a:lstStyle/>
          <a:p>
            <a:endParaRPr lang="it-IT" dirty="0"/>
          </a:p>
        </p:txBody>
      </p:sp>
      <p:sp>
        <p:nvSpPr>
          <p:cNvPr id="22" name="Sottotitolo 4"/>
          <p:cNvSpPr txBox="1">
            <a:spLocks/>
          </p:cNvSpPr>
          <p:nvPr/>
        </p:nvSpPr>
        <p:spPr>
          <a:xfrm>
            <a:off x="2330840" y="2321396"/>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24" name="Sottotitolo 4"/>
          <p:cNvSpPr txBox="1">
            <a:spLocks/>
          </p:cNvSpPr>
          <p:nvPr/>
        </p:nvSpPr>
        <p:spPr>
          <a:xfrm>
            <a:off x="5092700" y="5450949"/>
            <a:ext cx="5645147"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2000" dirty="0" smtClean="0">
                <a:solidFill>
                  <a:srgbClr val="FFFF00"/>
                </a:solidFill>
              </a:rPr>
              <a:t>29 luglio 1992 Trattato di Maastricht (Olanda)</a:t>
            </a:r>
          </a:p>
          <a:p>
            <a:pPr algn="ctr"/>
            <a:r>
              <a:rPr lang="it-IT" sz="1600" dirty="0" smtClean="0"/>
              <a:t>Presenti: Gianni  </a:t>
            </a:r>
            <a:r>
              <a:rPr lang="it-IT" sz="1600" dirty="0"/>
              <a:t>DE </a:t>
            </a:r>
            <a:r>
              <a:rPr lang="it-IT" sz="1600" dirty="0" smtClean="0"/>
              <a:t>MICHELIS e Guido CARLI</a:t>
            </a:r>
            <a:endParaRPr lang="it-IT" sz="1600" dirty="0"/>
          </a:p>
          <a:p>
            <a:pPr algn="ctr"/>
            <a:r>
              <a:rPr lang="it-IT" sz="1200" dirty="0"/>
              <a:t>https://eur-lex.europa.eu/legal-content/IT/TXT/?qid=1541599339777&amp;uri=CELEX%3A11992M%2FTXT </a:t>
            </a:r>
            <a:r>
              <a:rPr lang="it-IT" sz="2000" b="1" dirty="0" smtClean="0"/>
              <a:t>  </a:t>
            </a:r>
            <a:endParaRPr lang="it-IT" sz="2000" b="1" dirty="0"/>
          </a:p>
        </p:txBody>
      </p:sp>
      <p:sp>
        <p:nvSpPr>
          <p:cNvPr id="3" name="CasellaDiTesto 2"/>
          <p:cNvSpPr txBox="1"/>
          <p:nvPr/>
        </p:nvSpPr>
        <p:spPr>
          <a:xfrm>
            <a:off x="4927598" y="1671956"/>
            <a:ext cx="5880101" cy="2308324"/>
          </a:xfrm>
          <a:prstGeom prst="rect">
            <a:avLst/>
          </a:prstGeom>
          <a:noFill/>
        </p:spPr>
        <p:txBody>
          <a:bodyPr wrap="square" rtlCol="0">
            <a:spAutoFit/>
          </a:bodyPr>
          <a:lstStyle/>
          <a:p>
            <a:r>
              <a:rPr lang="it-IT" dirty="0" smtClean="0"/>
              <a:t>……….comporterà </a:t>
            </a:r>
            <a:r>
              <a:rPr lang="it-IT" dirty="0"/>
              <a:t>l'introduzione di una moneta unica, l'ECU, nonché la definizione e la conduzione di una politica monetaria e di una politica del cambio uniche, che abbiano l'obiettivo principale di mantenere la stabilità dei prezzi e, fatto salvo questo obiettivo, di sostenere le politiche economiche generali nella Comunità conformemente al principio di un'economia di mercato aperta e in libera concorrenza.</a:t>
            </a:r>
          </a:p>
        </p:txBody>
      </p:sp>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8287" y="1181100"/>
            <a:ext cx="3038475" cy="4533900"/>
          </a:xfrm>
          <a:prstGeom prst="rect">
            <a:avLst/>
          </a:prstGeom>
        </p:spPr>
      </p:pic>
    </p:spTree>
    <p:extLst>
      <p:ext uri="{BB962C8B-B14F-4D97-AF65-F5344CB8AC3E}">
        <p14:creationId xmlns:p14="http://schemas.microsoft.com/office/powerpoint/2010/main" val="37628344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640446"/>
            <a:ext cx="8036185" cy="745668"/>
          </a:xfrm>
        </p:spPr>
        <p:txBody>
          <a:bodyPr>
            <a:noAutofit/>
          </a:bodyPr>
          <a:lstStyle/>
          <a:p>
            <a:pPr algn="ctr"/>
            <a:r>
              <a:rPr lang="it-IT" sz="3200" b="1" dirty="0" smtClean="0"/>
              <a:t>Le banche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20" name="CasellaDiTesto 19"/>
          <p:cNvSpPr txBox="1"/>
          <p:nvPr/>
        </p:nvSpPr>
        <p:spPr>
          <a:xfrm>
            <a:off x="6501331" y="1386114"/>
            <a:ext cx="1271069" cy="369332"/>
          </a:xfrm>
          <a:prstGeom prst="rect">
            <a:avLst/>
          </a:prstGeom>
          <a:noFill/>
        </p:spPr>
        <p:txBody>
          <a:bodyPr wrap="square" rtlCol="0">
            <a:spAutoFit/>
          </a:bodyPr>
          <a:lstStyle/>
          <a:p>
            <a:endParaRPr lang="it-IT" dirty="0"/>
          </a:p>
        </p:txBody>
      </p:sp>
      <p:sp>
        <p:nvSpPr>
          <p:cNvPr id="21" name="CasellaDiTesto 20"/>
          <p:cNvSpPr txBox="1"/>
          <p:nvPr/>
        </p:nvSpPr>
        <p:spPr>
          <a:xfrm>
            <a:off x="6196533" y="1386114"/>
            <a:ext cx="1271069" cy="369332"/>
          </a:xfrm>
          <a:prstGeom prst="rect">
            <a:avLst/>
          </a:prstGeom>
          <a:noFill/>
        </p:spPr>
        <p:txBody>
          <a:bodyPr wrap="square" rtlCol="0">
            <a:spAutoFit/>
          </a:bodyPr>
          <a:lstStyle/>
          <a:p>
            <a:endParaRPr lang="it-IT" dirty="0"/>
          </a:p>
        </p:txBody>
      </p:sp>
      <p:sp>
        <p:nvSpPr>
          <p:cNvPr id="22" name="Sottotitolo 4"/>
          <p:cNvSpPr txBox="1">
            <a:spLocks/>
          </p:cNvSpPr>
          <p:nvPr/>
        </p:nvSpPr>
        <p:spPr>
          <a:xfrm>
            <a:off x="2330840" y="2321396"/>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24" name="Sottotitolo 4"/>
          <p:cNvSpPr txBox="1">
            <a:spLocks/>
          </p:cNvSpPr>
          <p:nvPr/>
        </p:nvSpPr>
        <p:spPr>
          <a:xfrm>
            <a:off x="2330836" y="5065415"/>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1600" dirty="0" smtClean="0"/>
              <a:t>;</a:t>
            </a:r>
            <a:endParaRPr lang="it-IT" sz="1600" dirty="0"/>
          </a:p>
          <a:p>
            <a:pPr algn="ctr"/>
            <a:r>
              <a:rPr lang="it-IT" sz="1200" dirty="0"/>
              <a:t>https://eur-lex.europa.eu/legal-content/IT/TXT/?qid=1541599339777&amp;uri=CELEX%3A11992M%2FTXT </a:t>
            </a:r>
            <a:r>
              <a:rPr lang="it-IT" sz="2000" b="1" dirty="0" smtClean="0"/>
              <a:t>  </a:t>
            </a:r>
            <a:endParaRPr lang="it-IT" sz="2000" b="1" dirty="0"/>
          </a:p>
        </p:txBody>
      </p:sp>
      <p:sp>
        <p:nvSpPr>
          <p:cNvPr id="3" name="CasellaDiTesto 2"/>
          <p:cNvSpPr txBox="1"/>
          <p:nvPr/>
        </p:nvSpPr>
        <p:spPr>
          <a:xfrm>
            <a:off x="2377736" y="1727070"/>
            <a:ext cx="7637593" cy="3693319"/>
          </a:xfrm>
          <a:prstGeom prst="rect">
            <a:avLst/>
          </a:prstGeom>
          <a:noFill/>
        </p:spPr>
        <p:txBody>
          <a:bodyPr wrap="square" rtlCol="0">
            <a:spAutoFit/>
          </a:bodyPr>
          <a:lstStyle/>
          <a:p>
            <a:r>
              <a:rPr lang="it-IT" dirty="0" smtClean="0"/>
              <a:t>Il Sistema Europeo di banche centrali (</a:t>
            </a:r>
            <a:r>
              <a:rPr lang="it-IT" b="1" dirty="0" smtClean="0">
                <a:solidFill>
                  <a:srgbClr val="FFFF00"/>
                </a:solidFill>
              </a:rPr>
              <a:t>SEBC</a:t>
            </a:r>
            <a:r>
              <a:rPr lang="it-IT" dirty="0" smtClean="0"/>
              <a:t>) contiene: la Banca Centrale Europea (la BCE) e le banche centrali degli Stati membri (Banche centrali nazionali). </a:t>
            </a:r>
          </a:p>
          <a:p>
            <a:r>
              <a:rPr lang="it-IT" dirty="0" smtClean="0"/>
              <a:t>L'obiettivo </a:t>
            </a:r>
            <a:r>
              <a:rPr lang="it-IT" dirty="0"/>
              <a:t>principale del SEBC è il mantenimento della stabilità dei prezzi</a:t>
            </a:r>
            <a:r>
              <a:rPr lang="it-IT" dirty="0" smtClean="0"/>
              <a:t>.</a:t>
            </a:r>
          </a:p>
          <a:p>
            <a:r>
              <a:rPr lang="it-IT" dirty="0" smtClean="0"/>
              <a:t>Pertanto essa deve</a:t>
            </a:r>
          </a:p>
          <a:p>
            <a:r>
              <a:rPr lang="it-IT" dirty="0"/>
              <a:t>- definire e attuare la politica monetaria della Comunità;</a:t>
            </a:r>
          </a:p>
          <a:p>
            <a:r>
              <a:rPr lang="it-IT" dirty="0"/>
              <a:t>- svolgere le operazioni sui </a:t>
            </a:r>
            <a:r>
              <a:rPr lang="it-IT" dirty="0" smtClean="0"/>
              <a:t>cambi;</a:t>
            </a:r>
            <a:endParaRPr lang="it-IT" dirty="0"/>
          </a:p>
          <a:p>
            <a:r>
              <a:rPr lang="it-IT" dirty="0"/>
              <a:t>- detenere e gestire le riserve ufficiali in valuta estera degli Stati membri;</a:t>
            </a:r>
          </a:p>
          <a:p>
            <a:pPr marL="285750" indent="-285750">
              <a:buFontTx/>
              <a:buChar char="-"/>
            </a:pPr>
            <a:r>
              <a:rPr lang="it-IT" dirty="0" smtClean="0"/>
              <a:t>promuovere </a:t>
            </a:r>
            <a:r>
              <a:rPr lang="it-IT" dirty="0"/>
              <a:t>il regolare funzionamento dei sistemi di pagamento</a:t>
            </a:r>
            <a:r>
              <a:rPr lang="it-IT" dirty="0" smtClean="0"/>
              <a:t>.</a:t>
            </a:r>
          </a:p>
          <a:p>
            <a:r>
              <a:rPr lang="it-IT" dirty="0" smtClean="0"/>
              <a:t>La Funzione della </a:t>
            </a:r>
            <a:r>
              <a:rPr lang="it-IT" b="1" dirty="0" smtClean="0">
                <a:solidFill>
                  <a:srgbClr val="FFFF00"/>
                </a:solidFill>
              </a:rPr>
              <a:t>BCE</a:t>
            </a:r>
            <a:r>
              <a:rPr lang="it-IT" dirty="0" smtClean="0"/>
              <a:t> è dare attuazione alle decisioni assunte in SEBC</a:t>
            </a:r>
          </a:p>
          <a:p>
            <a:endParaRPr lang="it-IT" dirty="0"/>
          </a:p>
          <a:p>
            <a:endParaRPr lang="it-IT" dirty="0"/>
          </a:p>
        </p:txBody>
      </p:sp>
    </p:spTree>
    <p:extLst>
      <p:ext uri="{BB962C8B-B14F-4D97-AF65-F5344CB8AC3E}">
        <p14:creationId xmlns:p14="http://schemas.microsoft.com/office/powerpoint/2010/main" val="34789554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640446"/>
            <a:ext cx="8036185" cy="745668"/>
          </a:xfrm>
        </p:spPr>
        <p:txBody>
          <a:bodyPr>
            <a:noAutofit/>
          </a:bodyPr>
          <a:lstStyle/>
          <a:p>
            <a:pPr algn="ctr"/>
            <a:r>
              <a:rPr lang="it-IT" sz="3200" b="1" dirty="0" smtClean="0"/>
              <a:t>La BCE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20" name="CasellaDiTesto 19"/>
          <p:cNvSpPr txBox="1"/>
          <p:nvPr/>
        </p:nvSpPr>
        <p:spPr>
          <a:xfrm>
            <a:off x="6501331" y="1386114"/>
            <a:ext cx="1271069" cy="369332"/>
          </a:xfrm>
          <a:prstGeom prst="rect">
            <a:avLst/>
          </a:prstGeom>
          <a:noFill/>
        </p:spPr>
        <p:txBody>
          <a:bodyPr wrap="square" rtlCol="0">
            <a:spAutoFit/>
          </a:bodyPr>
          <a:lstStyle/>
          <a:p>
            <a:endParaRPr lang="it-IT" dirty="0"/>
          </a:p>
        </p:txBody>
      </p:sp>
      <p:sp>
        <p:nvSpPr>
          <p:cNvPr id="21" name="CasellaDiTesto 20"/>
          <p:cNvSpPr txBox="1"/>
          <p:nvPr/>
        </p:nvSpPr>
        <p:spPr>
          <a:xfrm>
            <a:off x="6196533" y="1386114"/>
            <a:ext cx="1271069" cy="369332"/>
          </a:xfrm>
          <a:prstGeom prst="rect">
            <a:avLst/>
          </a:prstGeom>
          <a:noFill/>
        </p:spPr>
        <p:txBody>
          <a:bodyPr wrap="square" rtlCol="0">
            <a:spAutoFit/>
          </a:bodyPr>
          <a:lstStyle/>
          <a:p>
            <a:endParaRPr lang="it-IT" dirty="0"/>
          </a:p>
        </p:txBody>
      </p:sp>
      <p:sp>
        <p:nvSpPr>
          <p:cNvPr id="22" name="Sottotitolo 4"/>
          <p:cNvSpPr txBox="1">
            <a:spLocks/>
          </p:cNvSpPr>
          <p:nvPr/>
        </p:nvSpPr>
        <p:spPr>
          <a:xfrm>
            <a:off x="2330840" y="2321396"/>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3200" b="1" dirty="0"/>
          </a:p>
        </p:txBody>
      </p:sp>
      <p:sp>
        <p:nvSpPr>
          <p:cNvPr id="24" name="Sottotitolo 4"/>
          <p:cNvSpPr txBox="1">
            <a:spLocks/>
          </p:cNvSpPr>
          <p:nvPr/>
        </p:nvSpPr>
        <p:spPr>
          <a:xfrm>
            <a:off x="2203532" y="5717649"/>
            <a:ext cx="6152760"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1600" dirty="0" smtClean="0"/>
              <a:t>;</a:t>
            </a:r>
            <a:endParaRPr lang="it-IT" sz="1600" dirty="0"/>
          </a:p>
          <a:p>
            <a:pPr algn="ctr"/>
            <a:r>
              <a:rPr lang="it-IT" sz="1600" dirty="0" smtClean="0"/>
              <a:t>Dal 2011 al 2019  la BCE è stata guidata da Mario Draghi durante la crisi  del debito sovrano europeo . Famosa la frase del  2012  : «Costi quel che costi» </a:t>
            </a:r>
            <a:r>
              <a:rPr lang="it-IT" sz="1600" dirty="0"/>
              <a:t> </a:t>
            </a:r>
            <a:r>
              <a:rPr lang="it-IT" sz="2800" b="1" dirty="0" smtClean="0"/>
              <a:t>  </a:t>
            </a:r>
            <a:endParaRPr lang="it-IT" sz="2800" b="1" dirty="0"/>
          </a:p>
        </p:txBody>
      </p:sp>
      <p:sp>
        <p:nvSpPr>
          <p:cNvPr id="3" name="CasellaDiTesto 2"/>
          <p:cNvSpPr txBox="1"/>
          <p:nvPr/>
        </p:nvSpPr>
        <p:spPr>
          <a:xfrm>
            <a:off x="2377736" y="1727070"/>
            <a:ext cx="3818797" cy="646331"/>
          </a:xfrm>
          <a:prstGeom prst="rect">
            <a:avLst/>
          </a:prstGeom>
          <a:noFill/>
        </p:spPr>
        <p:txBody>
          <a:bodyPr wrap="square" rtlCol="0">
            <a:spAutoFit/>
          </a:bodyPr>
          <a:lstStyle/>
          <a:p>
            <a:endParaRPr lang="it-IT" dirty="0"/>
          </a:p>
          <a:p>
            <a:endParaRPr lang="it-IT" dirty="0"/>
          </a:p>
        </p:txBody>
      </p:sp>
      <p:sp>
        <p:nvSpPr>
          <p:cNvPr id="17" name="CasellaDiTesto 16"/>
          <p:cNvSpPr txBox="1"/>
          <p:nvPr/>
        </p:nvSpPr>
        <p:spPr>
          <a:xfrm>
            <a:off x="2530136" y="1879470"/>
            <a:ext cx="3818797" cy="646331"/>
          </a:xfrm>
          <a:prstGeom prst="rect">
            <a:avLst/>
          </a:prstGeom>
          <a:noFill/>
        </p:spPr>
        <p:txBody>
          <a:bodyPr wrap="square" rtlCol="0">
            <a:spAutoFit/>
          </a:bodyPr>
          <a:lstStyle/>
          <a:p>
            <a:endParaRPr lang="it-IT" dirty="0"/>
          </a:p>
          <a:p>
            <a:endParaRPr lang="it-IT"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8461" y="1764840"/>
            <a:ext cx="2923791" cy="2619505"/>
          </a:xfrm>
          <a:prstGeom prst="rect">
            <a:avLst/>
          </a:prstGeom>
        </p:spPr>
      </p:pic>
      <p:pic>
        <p:nvPicPr>
          <p:cNvPr id="6" name="Immagin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1896" y="1690646"/>
            <a:ext cx="1638300" cy="1800225"/>
          </a:xfrm>
          <a:prstGeom prst="rect">
            <a:avLst/>
          </a:prstGeom>
        </p:spPr>
      </p:pic>
      <p:sp>
        <p:nvSpPr>
          <p:cNvPr id="7" name="CasellaDiTesto 6"/>
          <p:cNvSpPr txBox="1"/>
          <p:nvPr/>
        </p:nvSpPr>
        <p:spPr>
          <a:xfrm>
            <a:off x="6832067" y="3627668"/>
            <a:ext cx="3658133" cy="369332"/>
          </a:xfrm>
          <a:prstGeom prst="rect">
            <a:avLst/>
          </a:prstGeom>
          <a:noFill/>
        </p:spPr>
        <p:txBody>
          <a:bodyPr wrap="square" rtlCol="0">
            <a:spAutoFit/>
          </a:bodyPr>
          <a:lstStyle/>
          <a:p>
            <a:r>
              <a:rPr lang="it-IT" dirty="0" smtClean="0"/>
              <a:t>Presidente : Christine </a:t>
            </a:r>
            <a:r>
              <a:rPr lang="it-IT" dirty="0" err="1" smtClean="0"/>
              <a:t>Lagarde</a:t>
            </a:r>
            <a:endParaRPr lang="it-IT" dirty="0"/>
          </a:p>
        </p:txBody>
      </p:sp>
      <p:sp>
        <p:nvSpPr>
          <p:cNvPr id="8" name="CasellaDiTesto 7"/>
          <p:cNvSpPr txBox="1"/>
          <p:nvPr/>
        </p:nvSpPr>
        <p:spPr>
          <a:xfrm>
            <a:off x="3124200" y="4648200"/>
            <a:ext cx="2565400" cy="369332"/>
          </a:xfrm>
          <a:prstGeom prst="rect">
            <a:avLst/>
          </a:prstGeom>
          <a:noFill/>
        </p:spPr>
        <p:txBody>
          <a:bodyPr wrap="square" rtlCol="0">
            <a:spAutoFit/>
          </a:bodyPr>
          <a:lstStyle/>
          <a:p>
            <a:r>
              <a:rPr lang="it-IT" dirty="0" smtClean="0"/>
              <a:t>La sede a Francoforte </a:t>
            </a:r>
            <a:endParaRPr lang="it-IT" dirty="0"/>
          </a:p>
        </p:txBody>
      </p:sp>
      <p:pic>
        <p:nvPicPr>
          <p:cNvPr id="10" name="Immagin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4154" y="4601034"/>
            <a:ext cx="1701933" cy="1499500"/>
          </a:xfrm>
          <a:prstGeom prst="rect">
            <a:avLst/>
          </a:prstGeom>
          <a:ln>
            <a:solidFill>
              <a:schemeClr val="tx1"/>
            </a:solidFill>
          </a:ln>
        </p:spPr>
      </p:pic>
    </p:spTree>
    <p:extLst>
      <p:ext uri="{BB962C8B-B14F-4D97-AF65-F5344CB8AC3E}">
        <p14:creationId xmlns:p14="http://schemas.microsoft.com/office/powerpoint/2010/main" val="16339330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1141922"/>
            <a:ext cx="8036185" cy="745668"/>
          </a:xfrm>
        </p:spPr>
        <p:txBody>
          <a:bodyPr>
            <a:noAutofit/>
          </a:bodyPr>
          <a:lstStyle/>
          <a:p>
            <a:pPr algn="ctr"/>
            <a:r>
              <a:rPr lang="it-IT" sz="3200" b="1" dirty="0" smtClean="0"/>
              <a:t>La Progettazione Partecipata </a:t>
            </a:r>
          </a:p>
          <a:p>
            <a:pPr algn="ctr"/>
            <a:r>
              <a:rPr lang="it-IT" sz="3200" b="1" dirty="0" smtClean="0"/>
              <a:t>Ottobre 2016</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9" name="Immagin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9393" y="1887590"/>
            <a:ext cx="9579212" cy="2163048"/>
          </a:xfrm>
          <a:prstGeom prst="rect">
            <a:avLst/>
          </a:prstGeom>
        </p:spPr>
      </p:pic>
      <p:pic>
        <p:nvPicPr>
          <p:cNvPr id="10" name="Immagin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9393" y="4205996"/>
            <a:ext cx="2707807" cy="2033618"/>
          </a:xfrm>
          <a:prstGeom prst="rect">
            <a:avLst/>
          </a:prstGeom>
        </p:spPr>
      </p:pic>
      <p:sp>
        <p:nvSpPr>
          <p:cNvPr id="13" name="CasellaDiTesto 12"/>
          <p:cNvSpPr txBox="1"/>
          <p:nvPr/>
        </p:nvSpPr>
        <p:spPr>
          <a:xfrm>
            <a:off x="4449164" y="4468753"/>
            <a:ext cx="6965934" cy="1077218"/>
          </a:xfrm>
          <a:prstGeom prst="rect">
            <a:avLst/>
          </a:prstGeom>
          <a:noFill/>
        </p:spPr>
        <p:txBody>
          <a:bodyPr wrap="square" rtlCol="0">
            <a:spAutoFit/>
          </a:bodyPr>
          <a:lstStyle/>
          <a:p>
            <a:r>
              <a:rPr lang="it-IT" sz="2000" b="1" dirty="0" smtClean="0"/>
              <a:t>Viene coniato lo slogan</a:t>
            </a:r>
          </a:p>
          <a:p>
            <a:r>
              <a:rPr lang="it-IT" sz="2000" b="1" dirty="0" smtClean="0"/>
              <a:t> </a:t>
            </a:r>
          </a:p>
          <a:p>
            <a:r>
              <a:rPr lang="it-IT" sz="2400" b="1" dirty="0" smtClean="0"/>
              <a:t>Ventotene: isola della Pace – Porta d’Europa </a:t>
            </a:r>
            <a:endParaRPr lang="it-IT" sz="2400" b="1" dirty="0"/>
          </a:p>
        </p:txBody>
      </p:sp>
    </p:spTree>
    <p:extLst>
      <p:ext uri="{BB962C8B-B14F-4D97-AF65-F5344CB8AC3E}">
        <p14:creationId xmlns:p14="http://schemas.microsoft.com/office/powerpoint/2010/main" val="29662706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625932"/>
            <a:ext cx="8036185" cy="745668"/>
          </a:xfrm>
        </p:spPr>
        <p:txBody>
          <a:bodyPr>
            <a:noAutofit/>
          </a:bodyPr>
          <a:lstStyle/>
          <a:p>
            <a:pPr algn="ctr">
              <a:lnSpc>
                <a:spcPts val="2000"/>
              </a:lnSpc>
            </a:pPr>
            <a:r>
              <a:rPr lang="it-IT" sz="3200" b="1" dirty="0" smtClean="0"/>
              <a:t>Si cerca l’integrazione </a:t>
            </a:r>
          </a:p>
          <a:p>
            <a:pPr algn="ctr">
              <a:lnSpc>
                <a:spcPts val="2000"/>
              </a:lnSpc>
            </a:pPr>
            <a:r>
              <a:rPr lang="it-IT" sz="3200" b="1" dirty="0" smtClean="0"/>
              <a:t>Federalisti - Comunità  </a:t>
            </a:r>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6033" y="1485900"/>
            <a:ext cx="8001000" cy="4724400"/>
          </a:xfrm>
          <a:prstGeom prst="rect">
            <a:avLst/>
          </a:prstGeom>
          <a:ln>
            <a:solidFill>
              <a:schemeClr val="tx1"/>
            </a:solidFill>
          </a:ln>
        </p:spPr>
      </p:pic>
      <p:sp>
        <p:nvSpPr>
          <p:cNvPr id="4" name="CasellaDiTesto 3"/>
          <p:cNvSpPr txBox="1"/>
          <p:nvPr/>
        </p:nvSpPr>
        <p:spPr>
          <a:xfrm>
            <a:off x="3301467" y="1643537"/>
            <a:ext cx="5586931" cy="461665"/>
          </a:xfrm>
          <a:prstGeom prst="rect">
            <a:avLst/>
          </a:prstGeom>
          <a:noFill/>
        </p:spPr>
        <p:txBody>
          <a:bodyPr wrap="square" rtlCol="0">
            <a:spAutoFit/>
          </a:bodyPr>
          <a:lstStyle/>
          <a:p>
            <a:r>
              <a:rPr lang="it-IT" dirty="0" smtClean="0"/>
              <a:t>La Cena  comune alla </a:t>
            </a:r>
            <a:r>
              <a:rPr lang="it-IT" sz="2400" b="1" dirty="0" smtClean="0"/>
              <a:t>Mensa  E  </a:t>
            </a:r>
            <a:r>
              <a:rPr lang="it-IT" dirty="0" smtClean="0"/>
              <a:t>(come Europa) </a:t>
            </a:r>
            <a:endParaRPr lang="it-IT" dirty="0"/>
          </a:p>
        </p:txBody>
      </p:sp>
    </p:spTree>
    <p:extLst>
      <p:ext uri="{BB962C8B-B14F-4D97-AF65-F5344CB8AC3E}">
        <p14:creationId xmlns:p14="http://schemas.microsoft.com/office/powerpoint/2010/main" val="29350201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892633"/>
            <a:ext cx="8036185" cy="745668"/>
          </a:xfrm>
        </p:spPr>
        <p:txBody>
          <a:bodyPr>
            <a:noAutofit/>
          </a:bodyPr>
          <a:lstStyle/>
          <a:p>
            <a:pPr algn="ctr">
              <a:lnSpc>
                <a:spcPts val="2000"/>
              </a:lnSpc>
            </a:pPr>
            <a:r>
              <a:rPr lang="it-IT" sz="3200" b="1" dirty="0" smtClean="0"/>
              <a:t>Si costituisce  il Tavolo Europa</a:t>
            </a:r>
          </a:p>
          <a:p>
            <a:pPr algn="ctr">
              <a:lnSpc>
                <a:spcPts val="2000"/>
              </a:lnSpc>
            </a:pPr>
            <a:r>
              <a:rPr lang="it-IT" sz="3200" b="1" dirty="0" smtClean="0"/>
              <a:t>Ottobre 2018</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8703" y="1890889"/>
            <a:ext cx="9707588" cy="2590712"/>
          </a:xfrm>
          <a:prstGeom prst="rect">
            <a:avLst/>
          </a:prstGeom>
        </p:spPr>
      </p:pic>
      <p:sp>
        <p:nvSpPr>
          <p:cNvPr id="8" name="CasellaDiTesto 7"/>
          <p:cNvSpPr txBox="1"/>
          <p:nvPr/>
        </p:nvSpPr>
        <p:spPr>
          <a:xfrm>
            <a:off x="1648588" y="4668807"/>
            <a:ext cx="9227819" cy="923330"/>
          </a:xfrm>
          <a:prstGeom prst="rect">
            <a:avLst/>
          </a:prstGeom>
          <a:noFill/>
        </p:spPr>
        <p:txBody>
          <a:bodyPr wrap="square" rtlCol="0">
            <a:spAutoFit/>
          </a:bodyPr>
          <a:lstStyle/>
          <a:p>
            <a:r>
              <a:rPr lang="it-IT" dirty="0" smtClean="0"/>
              <a:t>Costituito con i membri dei maggiori Movimenti europeisti e le persone del Comune che si occupano d’Europa </a:t>
            </a:r>
          </a:p>
          <a:p>
            <a:endParaRPr lang="it-IT" dirty="0" smtClean="0"/>
          </a:p>
        </p:txBody>
      </p:sp>
    </p:spTree>
    <p:extLst>
      <p:ext uri="{BB962C8B-B14F-4D97-AF65-F5344CB8AC3E}">
        <p14:creationId xmlns:p14="http://schemas.microsoft.com/office/powerpoint/2010/main" val="5503624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424508" y="570318"/>
            <a:ext cx="9544050" cy="745668"/>
          </a:xfrm>
        </p:spPr>
        <p:txBody>
          <a:bodyPr>
            <a:noAutofit/>
          </a:bodyPr>
          <a:lstStyle/>
          <a:p>
            <a:pPr algn="ctr">
              <a:lnSpc>
                <a:spcPts val="3500"/>
              </a:lnSpc>
            </a:pPr>
            <a:r>
              <a:rPr lang="it-IT" sz="2800" b="1" dirty="0" smtClean="0"/>
              <a:t>Si costruisce il sito web per raccontare il progetto </a:t>
            </a:r>
          </a:p>
          <a:p>
            <a:pPr algn="ctr">
              <a:lnSpc>
                <a:spcPts val="3500"/>
              </a:lnSpc>
            </a:pPr>
            <a:r>
              <a:rPr lang="it-IT" sz="2800" b="1" dirty="0" smtClean="0"/>
              <a:t>www.ventoteneisolamemorabile.it</a:t>
            </a:r>
            <a:endParaRPr lang="it-IT" sz="28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6445" y="1636943"/>
            <a:ext cx="9020175" cy="3981450"/>
          </a:xfrm>
          <a:prstGeom prst="rect">
            <a:avLst/>
          </a:prstGeom>
        </p:spPr>
      </p:pic>
      <p:sp>
        <p:nvSpPr>
          <p:cNvPr id="8" name="CasellaDiTesto 7"/>
          <p:cNvSpPr txBox="1"/>
          <p:nvPr/>
        </p:nvSpPr>
        <p:spPr>
          <a:xfrm>
            <a:off x="3200400" y="5953095"/>
            <a:ext cx="6781800" cy="400110"/>
          </a:xfrm>
          <a:prstGeom prst="rect">
            <a:avLst/>
          </a:prstGeom>
          <a:solidFill>
            <a:schemeClr val="tx1"/>
          </a:solidFill>
        </p:spPr>
        <p:txBody>
          <a:bodyPr wrap="square" rtlCol="0">
            <a:spAutoFit/>
          </a:bodyPr>
          <a:lstStyle/>
          <a:p>
            <a:r>
              <a:rPr lang="it-IT" sz="2000" b="1" dirty="0" smtClean="0">
                <a:solidFill>
                  <a:schemeClr val="bg1"/>
                </a:solidFill>
                <a:hlinkClick r:id="rId5"/>
              </a:rPr>
              <a:t>      http://www.ventoteneisolamemorabile.it</a:t>
            </a:r>
            <a:r>
              <a:rPr lang="it-IT" sz="2000" b="1" dirty="0" smtClean="0">
                <a:solidFill>
                  <a:schemeClr val="bg1"/>
                </a:solidFill>
              </a:rPr>
              <a:t> </a:t>
            </a:r>
            <a:endParaRPr lang="it-IT" sz="2000" b="1" dirty="0">
              <a:solidFill>
                <a:schemeClr val="bg1"/>
              </a:solidFill>
            </a:endParaRPr>
          </a:p>
        </p:txBody>
      </p:sp>
    </p:spTree>
    <p:extLst>
      <p:ext uri="{BB962C8B-B14F-4D97-AF65-F5344CB8AC3E}">
        <p14:creationId xmlns:p14="http://schemas.microsoft.com/office/powerpoint/2010/main" val="32929615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580213"/>
            <a:ext cx="8036185" cy="745668"/>
          </a:xfrm>
        </p:spPr>
        <p:txBody>
          <a:bodyPr>
            <a:noAutofit/>
          </a:bodyPr>
          <a:lstStyle/>
          <a:p>
            <a:pPr algn="ctr"/>
            <a:r>
              <a:rPr lang="it-IT" sz="3200" b="1" dirty="0" smtClean="0"/>
              <a:t>Il Diploma d’Europa a Ventotene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8589" y="2105202"/>
            <a:ext cx="2629435" cy="1878168"/>
          </a:xfrm>
          <a:prstGeom prst="rect">
            <a:avLst/>
          </a:prstGeom>
        </p:spPr>
      </p:pic>
      <p:pic>
        <p:nvPicPr>
          <p:cNvPr id="8" name="Immagin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4240" y="1539240"/>
            <a:ext cx="5953760" cy="4465320"/>
          </a:xfrm>
          <a:prstGeom prst="rect">
            <a:avLst/>
          </a:prstGeom>
        </p:spPr>
      </p:pic>
    </p:spTree>
    <p:extLst>
      <p:ext uri="{BB962C8B-B14F-4D97-AF65-F5344CB8AC3E}">
        <p14:creationId xmlns:p14="http://schemas.microsoft.com/office/powerpoint/2010/main" val="36263310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214453"/>
            <a:ext cx="8036185" cy="745668"/>
          </a:xfrm>
        </p:spPr>
        <p:txBody>
          <a:bodyPr>
            <a:noAutofit/>
          </a:bodyPr>
          <a:lstStyle/>
          <a:p>
            <a:pPr algn="ctr"/>
            <a:r>
              <a:rPr lang="it-IT" sz="3200" b="1" dirty="0" smtClean="0"/>
              <a:t>La Chiave d’argento di Ventotene</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1007761" y="5466216"/>
            <a:ext cx="9892468"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lnSpc>
                <a:spcPts val="1000"/>
              </a:lnSpc>
            </a:pPr>
            <a:endParaRPr lang="it-IT" sz="2000" b="1" dirty="0" smtClean="0">
              <a:solidFill>
                <a:srgbClr val="FFFF00"/>
              </a:solidFill>
            </a:endParaRPr>
          </a:p>
          <a:p>
            <a:pPr algn="l">
              <a:lnSpc>
                <a:spcPts val="10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r>
              <a:rPr lang="it-IT" sz="2000" b="1" dirty="0" smtClean="0">
                <a:solidFill>
                  <a:srgbClr val="FFFF00"/>
                </a:solidFill>
              </a:rPr>
              <a:t>Presidente  del Parlamento Europeo        Presidente della Commissione Europea              </a:t>
            </a:r>
          </a:p>
          <a:p>
            <a:pPr algn="l">
              <a:lnSpc>
                <a:spcPts val="500"/>
              </a:lnSpc>
            </a:pPr>
            <a:r>
              <a:rPr lang="it-IT" sz="2000" b="1" dirty="0" smtClean="0"/>
              <a:t>         David Sassoli                                                      Ursula </a:t>
            </a:r>
            <a:r>
              <a:rPr lang="it-IT" sz="2000" b="1" dirty="0"/>
              <a:t>von </a:t>
            </a:r>
            <a:r>
              <a:rPr lang="it-IT" sz="2000" b="1" dirty="0" err="1"/>
              <a:t>der</a:t>
            </a:r>
            <a:r>
              <a:rPr lang="it-IT" sz="2000" b="1" dirty="0"/>
              <a:t> </a:t>
            </a:r>
            <a:r>
              <a:rPr lang="it-IT" sz="2000" b="1" dirty="0" err="1"/>
              <a:t>Leyen</a:t>
            </a:r>
            <a:endParaRPr lang="it-IT" sz="2000" b="1" dirty="0" smtClean="0"/>
          </a:p>
          <a:p>
            <a:pPr algn="l">
              <a:lnSpc>
                <a:spcPts val="500"/>
              </a:lnSpc>
            </a:pPr>
            <a:endParaRPr lang="it-IT" sz="1400" b="1" dirty="0"/>
          </a:p>
        </p:txBody>
      </p:sp>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2413" y="2993120"/>
            <a:ext cx="3230958" cy="2151868"/>
          </a:xfrm>
          <a:prstGeom prst="rect">
            <a:avLst/>
          </a:prstGeom>
        </p:spPr>
      </p:pic>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4452" y="3096827"/>
            <a:ext cx="3108326" cy="2125978"/>
          </a:xfrm>
          <a:prstGeom prst="rect">
            <a:avLst/>
          </a:prstGeom>
        </p:spPr>
      </p:pic>
      <p:pic>
        <p:nvPicPr>
          <p:cNvPr id="9" name="Immagin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54939" y="1073197"/>
            <a:ext cx="2765583" cy="1808803"/>
          </a:xfrm>
          <a:prstGeom prst="rect">
            <a:avLst/>
          </a:prstGeom>
        </p:spPr>
      </p:pic>
    </p:spTree>
    <p:extLst>
      <p:ext uri="{BB962C8B-B14F-4D97-AF65-F5344CB8AC3E}">
        <p14:creationId xmlns:p14="http://schemas.microsoft.com/office/powerpoint/2010/main" val="22170441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214453"/>
            <a:ext cx="8036185" cy="745668"/>
          </a:xfrm>
        </p:spPr>
        <p:txBody>
          <a:bodyPr>
            <a:noAutofit/>
          </a:bodyPr>
          <a:lstStyle/>
          <a:p>
            <a:pPr algn="ctr"/>
            <a:r>
              <a:rPr lang="it-IT" sz="3200" b="1" dirty="0" smtClean="0"/>
              <a:t>I Patti di Amicizia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4" name="Sottotitolo 4"/>
          <p:cNvSpPr txBox="1">
            <a:spLocks/>
          </p:cNvSpPr>
          <p:nvPr/>
        </p:nvSpPr>
        <p:spPr>
          <a:xfrm>
            <a:off x="1810238" y="1310988"/>
            <a:ext cx="4284695" cy="3911817"/>
          </a:xfrm>
          <a:prstGeom prst="rect">
            <a:avLst/>
          </a:prstGeom>
          <a:ln>
            <a:noFill/>
          </a:ln>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lnSpc>
                <a:spcPts val="10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endParaRPr lang="it-IT" sz="2000" b="1" dirty="0">
              <a:solidFill>
                <a:srgbClr val="FFFF00"/>
              </a:solidFill>
            </a:endParaRPr>
          </a:p>
          <a:p>
            <a:pPr algn="l">
              <a:lnSpc>
                <a:spcPts val="500"/>
              </a:lnSpc>
            </a:pPr>
            <a:endParaRPr lang="it-IT" sz="2000" b="1" dirty="0" smtClean="0">
              <a:solidFill>
                <a:srgbClr val="FFFF00"/>
              </a:solidFill>
            </a:endParaRPr>
          </a:p>
          <a:p>
            <a:pPr algn="l">
              <a:lnSpc>
                <a:spcPts val="500"/>
              </a:lnSpc>
            </a:pPr>
            <a:r>
              <a:rPr lang="it-IT" sz="2000" b="1" dirty="0" smtClean="0">
                <a:solidFill>
                  <a:srgbClr val="FFFF00"/>
                </a:solidFill>
              </a:rPr>
              <a:t>Con le isole del  Mediterraneo:</a:t>
            </a:r>
          </a:p>
          <a:p>
            <a:pPr algn="l">
              <a:lnSpc>
                <a:spcPts val="500"/>
              </a:lnSpc>
            </a:pPr>
            <a:endParaRPr lang="it-IT" sz="2000" b="1" dirty="0" smtClean="0">
              <a:solidFill>
                <a:srgbClr val="FFFF00"/>
              </a:solidFill>
            </a:endParaRPr>
          </a:p>
          <a:p>
            <a:pPr marL="457200" indent="-457200" algn="l">
              <a:lnSpc>
                <a:spcPts val="500"/>
              </a:lnSpc>
              <a:buAutoNum type="arabicPeriod"/>
            </a:pPr>
            <a:r>
              <a:rPr lang="it-IT" sz="2800" b="1" dirty="0" smtClean="0"/>
              <a:t>Lampedusa</a:t>
            </a:r>
          </a:p>
          <a:p>
            <a:pPr marL="457200" indent="-457200" algn="l">
              <a:lnSpc>
                <a:spcPts val="500"/>
              </a:lnSpc>
              <a:buAutoNum type="arabicPeriod"/>
            </a:pPr>
            <a:endParaRPr lang="it-IT" sz="2800" b="1" dirty="0" smtClean="0"/>
          </a:p>
          <a:p>
            <a:pPr marL="457200" indent="-457200" algn="l">
              <a:lnSpc>
                <a:spcPts val="500"/>
              </a:lnSpc>
              <a:buAutoNum type="arabicPeriod"/>
            </a:pPr>
            <a:r>
              <a:rPr lang="it-IT" sz="2800" b="1" dirty="0" smtClean="0"/>
              <a:t>Procida</a:t>
            </a:r>
          </a:p>
          <a:p>
            <a:pPr marL="457200" indent="-457200" algn="l">
              <a:lnSpc>
                <a:spcPts val="500"/>
              </a:lnSpc>
              <a:buAutoNum type="arabicPeriod"/>
            </a:pPr>
            <a:endParaRPr lang="it-IT" sz="2800" b="1" dirty="0" smtClean="0"/>
          </a:p>
          <a:p>
            <a:pPr marL="457200" indent="-457200" algn="l">
              <a:lnSpc>
                <a:spcPts val="500"/>
              </a:lnSpc>
              <a:buAutoNum type="arabicPeriod"/>
            </a:pPr>
            <a:r>
              <a:rPr lang="it-IT" sz="2800" b="1" dirty="0" err="1" smtClean="0"/>
              <a:t>Retymo</a:t>
            </a:r>
            <a:r>
              <a:rPr lang="it-IT" sz="2800" b="1" dirty="0" smtClean="0"/>
              <a:t> (Creta)</a:t>
            </a:r>
          </a:p>
          <a:p>
            <a:pPr marL="457200" indent="-457200" algn="l">
              <a:lnSpc>
                <a:spcPts val="500"/>
              </a:lnSpc>
              <a:buAutoNum type="arabicPeriod"/>
            </a:pPr>
            <a:endParaRPr lang="it-IT" sz="2800" b="1" dirty="0" smtClean="0"/>
          </a:p>
          <a:p>
            <a:pPr marL="457200" indent="-457200" algn="l">
              <a:lnSpc>
                <a:spcPts val="500"/>
              </a:lnSpc>
              <a:buAutoNum type="arabicPeriod"/>
            </a:pPr>
            <a:r>
              <a:rPr lang="it-IT" sz="2800" b="1" dirty="0" smtClean="0"/>
              <a:t>Itaca </a:t>
            </a:r>
          </a:p>
          <a:p>
            <a:pPr marL="457200" indent="-457200" algn="l">
              <a:lnSpc>
                <a:spcPts val="500"/>
              </a:lnSpc>
              <a:buAutoNum type="arabicPeriod"/>
            </a:pPr>
            <a:endParaRPr lang="it-IT" sz="2800" b="1" dirty="0"/>
          </a:p>
          <a:p>
            <a:pPr marL="457200" indent="-457200" algn="l">
              <a:lnSpc>
                <a:spcPts val="500"/>
              </a:lnSpc>
              <a:buAutoNum type="arabicPeriod"/>
            </a:pPr>
            <a:r>
              <a:rPr lang="it-IT" sz="2800" b="1" dirty="0" smtClean="0"/>
              <a:t>Forio d’Ischia </a:t>
            </a:r>
          </a:p>
          <a:p>
            <a:pPr marL="457200" indent="-457200" algn="l">
              <a:lnSpc>
                <a:spcPts val="500"/>
              </a:lnSpc>
              <a:buAutoNum type="arabicPeriod"/>
            </a:pPr>
            <a:endParaRPr lang="it-IT" sz="2000" b="1" dirty="0" smtClean="0">
              <a:solidFill>
                <a:srgbClr val="FFFF00"/>
              </a:solidFill>
            </a:endParaRPr>
          </a:p>
          <a:p>
            <a:pPr algn="l">
              <a:lnSpc>
                <a:spcPts val="500"/>
              </a:lnSpc>
            </a:pPr>
            <a:endParaRPr lang="it-IT" sz="2000" b="1" dirty="0">
              <a:solidFill>
                <a:srgbClr val="FFFF00"/>
              </a:solidFill>
            </a:endParaRPr>
          </a:p>
          <a:p>
            <a:pPr algn="l">
              <a:lnSpc>
                <a:spcPts val="500"/>
              </a:lnSpc>
            </a:pPr>
            <a:endParaRPr lang="it-IT" sz="2000" b="1" dirty="0" smtClean="0">
              <a:solidFill>
                <a:srgbClr val="FFFF00"/>
              </a:solidFill>
            </a:endParaRPr>
          </a:p>
        </p:txBody>
      </p:sp>
      <p:sp>
        <p:nvSpPr>
          <p:cNvPr id="16" name="Sottotitolo 4"/>
          <p:cNvSpPr txBox="1">
            <a:spLocks/>
          </p:cNvSpPr>
          <p:nvPr/>
        </p:nvSpPr>
        <p:spPr>
          <a:xfrm>
            <a:off x="6348931" y="2875019"/>
            <a:ext cx="4284695" cy="3881307"/>
          </a:xfrm>
          <a:prstGeom prst="rect">
            <a:avLst/>
          </a:prstGeom>
          <a:ln>
            <a:noFill/>
          </a:ln>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lnSpc>
                <a:spcPts val="1000"/>
              </a:lnSpc>
            </a:pPr>
            <a:endParaRPr lang="it-IT" sz="2000" b="1" dirty="0" smtClean="0">
              <a:solidFill>
                <a:srgbClr val="FFFF00"/>
              </a:solidFill>
            </a:endParaRPr>
          </a:p>
          <a:p>
            <a:pPr algn="l">
              <a:lnSpc>
                <a:spcPts val="10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endParaRPr lang="it-IT" sz="2000" b="1" dirty="0" smtClean="0">
              <a:solidFill>
                <a:srgbClr val="FFFF00"/>
              </a:solidFill>
            </a:endParaRPr>
          </a:p>
          <a:p>
            <a:pPr algn="l">
              <a:lnSpc>
                <a:spcPts val="500"/>
              </a:lnSpc>
            </a:pPr>
            <a:r>
              <a:rPr lang="it-IT" sz="2000" b="1" dirty="0" smtClean="0">
                <a:solidFill>
                  <a:srgbClr val="FFFF00"/>
                </a:solidFill>
              </a:rPr>
              <a:t> </a:t>
            </a:r>
          </a:p>
          <a:p>
            <a:pPr algn="l">
              <a:lnSpc>
                <a:spcPts val="500"/>
              </a:lnSpc>
            </a:pPr>
            <a:r>
              <a:rPr lang="it-IT" sz="2000" b="1" dirty="0">
                <a:solidFill>
                  <a:srgbClr val="FFFF00"/>
                </a:solidFill>
              </a:rPr>
              <a:t> </a:t>
            </a:r>
            <a:r>
              <a:rPr lang="it-IT" sz="2000" b="1" dirty="0" smtClean="0">
                <a:solidFill>
                  <a:srgbClr val="FFFF00"/>
                </a:solidFill>
              </a:rPr>
              <a:t>Con i Comuni  che  hanno avuto</a:t>
            </a:r>
          </a:p>
          <a:p>
            <a:pPr algn="l">
              <a:lnSpc>
                <a:spcPts val="500"/>
              </a:lnSpc>
            </a:pPr>
            <a:r>
              <a:rPr lang="it-IT" sz="2000" b="1" dirty="0" smtClean="0">
                <a:solidFill>
                  <a:srgbClr val="FFFF00"/>
                </a:solidFill>
              </a:rPr>
              <a:t> propri cittadini in Carcere o al </a:t>
            </a:r>
          </a:p>
          <a:p>
            <a:pPr algn="l">
              <a:lnSpc>
                <a:spcPts val="500"/>
              </a:lnSpc>
            </a:pPr>
            <a:r>
              <a:rPr lang="it-IT" sz="2000" b="1" dirty="0" smtClean="0">
                <a:solidFill>
                  <a:srgbClr val="FFFF00"/>
                </a:solidFill>
              </a:rPr>
              <a:t> Confino a Santo Stefano o a </a:t>
            </a:r>
          </a:p>
          <a:p>
            <a:pPr algn="l">
              <a:lnSpc>
                <a:spcPts val="500"/>
              </a:lnSpc>
            </a:pPr>
            <a:r>
              <a:rPr lang="it-IT" sz="2000" b="1" dirty="0" smtClean="0">
                <a:solidFill>
                  <a:srgbClr val="FFFF00"/>
                </a:solidFill>
              </a:rPr>
              <a:t> Ventotene  o vicini per valori </a:t>
            </a:r>
          </a:p>
          <a:p>
            <a:pPr algn="l">
              <a:lnSpc>
                <a:spcPts val="500"/>
              </a:lnSpc>
            </a:pPr>
            <a:r>
              <a:rPr lang="it-IT" sz="2000" b="1" dirty="0" smtClean="0">
                <a:solidFill>
                  <a:srgbClr val="FFFF00"/>
                </a:solidFill>
              </a:rPr>
              <a:t>comuni </a:t>
            </a:r>
          </a:p>
          <a:p>
            <a:pPr marL="457200" indent="-457200" algn="l">
              <a:lnSpc>
                <a:spcPts val="500"/>
              </a:lnSpc>
              <a:buAutoNum type="arabicPeriod"/>
            </a:pPr>
            <a:endParaRPr lang="it-IT" sz="2800" b="1" dirty="0" smtClean="0"/>
          </a:p>
          <a:p>
            <a:pPr marL="457200" indent="-457200" algn="l">
              <a:lnSpc>
                <a:spcPts val="500"/>
              </a:lnSpc>
              <a:buAutoNum type="arabicPeriod"/>
            </a:pPr>
            <a:r>
              <a:rPr lang="it-IT" sz="2800" b="1" dirty="0" smtClean="0"/>
              <a:t>Carovigno (Morelli)</a:t>
            </a:r>
          </a:p>
          <a:p>
            <a:pPr marL="457200" indent="-457200" algn="l">
              <a:lnSpc>
                <a:spcPts val="500"/>
              </a:lnSpc>
              <a:buAutoNum type="arabicPeriod"/>
            </a:pPr>
            <a:endParaRPr lang="it-IT" sz="2800" b="1" dirty="0" smtClean="0"/>
          </a:p>
          <a:p>
            <a:pPr marL="457200" indent="-457200" algn="l">
              <a:lnSpc>
                <a:spcPts val="500"/>
              </a:lnSpc>
              <a:buAutoNum type="arabicPeriod"/>
            </a:pPr>
            <a:r>
              <a:rPr lang="it-IT" sz="2800" b="1" dirty="0" smtClean="0"/>
              <a:t>Bomba (Spaventa)</a:t>
            </a:r>
          </a:p>
          <a:p>
            <a:pPr marL="457200" indent="-457200" algn="l">
              <a:lnSpc>
                <a:spcPts val="500"/>
              </a:lnSpc>
              <a:buAutoNum type="arabicPeriod"/>
            </a:pPr>
            <a:endParaRPr lang="it-IT" sz="2800" b="1" dirty="0"/>
          </a:p>
          <a:p>
            <a:pPr marL="457200" indent="-457200" algn="l">
              <a:lnSpc>
                <a:spcPts val="500"/>
              </a:lnSpc>
              <a:buAutoNum type="arabicPeriod"/>
            </a:pPr>
            <a:r>
              <a:rPr lang="it-IT" sz="2800" b="1" dirty="0" smtClean="0"/>
              <a:t>Chivasso</a:t>
            </a:r>
          </a:p>
          <a:p>
            <a:pPr marL="457200" indent="-457200" algn="l">
              <a:lnSpc>
                <a:spcPts val="500"/>
              </a:lnSpc>
              <a:buAutoNum type="arabicPeriod"/>
            </a:pPr>
            <a:endParaRPr lang="it-IT" sz="2800" b="1" dirty="0"/>
          </a:p>
          <a:p>
            <a:pPr marL="457200" indent="-457200" algn="l">
              <a:lnSpc>
                <a:spcPts val="500"/>
              </a:lnSpc>
              <a:buAutoNum type="arabicPeriod"/>
            </a:pPr>
            <a:r>
              <a:rPr lang="it-IT" sz="2800" b="1" dirty="0" smtClean="0"/>
              <a:t>Lauria </a:t>
            </a:r>
          </a:p>
          <a:p>
            <a:pPr marL="457200" indent="-457200" algn="l">
              <a:lnSpc>
                <a:spcPts val="500"/>
              </a:lnSpc>
              <a:buAutoNum type="arabicPeriod"/>
            </a:pPr>
            <a:endParaRPr lang="it-IT" sz="2800" b="1" dirty="0" smtClean="0"/>
          </a:p>
          <a:p>
            <a:pPr marL="457200" indent="-457200" algn="l">
              <a:lnSpc>
                <a:spcPts val="500"/>
              </a:lnSpc>
              <a:buAutoNum type="arabicPeriod"/>
            </a:pPr>
            <a:endParaRPr lang="it-IT" sz="2800" b="1" dirty="0" smtClean="0"/>
          </a:p>
          <a:p>
            <a:pPr marL="457200" indent="-457200" algn="l">
              <a:lnSpc>
                <a:spcPts val="500"/>
              </a:lnSpc>
              <a:buAutoNum type="arabicPeriod"/>
            </a:pPr>
            <a:endParaRPr lang="it-IT" sz="2800" b="1" dirty="0" smtClean="0"/>
          </a:p>
          <a:p>
            <a:pPr algn="l">
              <a:lnSpc>
                <a:spcPts val="500"/>
              </a:lnSpc>
            </a:pPr>
            <a:endParaRPr lang="it-IT" sz="2800" b="1" dirty="0" smtClean="0"/>
          </a:p>
          <a:p>
            <a:pPr marL="457200" indent="-457200" algn="l">
              <a:lnSpc>
                <a:spcPts val="500"/>
              </a:lnSpc>
              <a:buAutoNum type="arabicPeriod"/>
            </a:pPr>
            <a:endParaRPr lang="it-IT" sz="2000" b="1" dirty="0" smtClean="0">
              <a:solidFill>
                <a:srgbClr val="FFFF00"/>
              </a:solidFill>
            </a:endParaRPr>
          </a:p>
          <a:p>
            <a:pPr algn="l">
              <a:lnSpc>
                <a:spcPts val="500"/>
              </a:lnSpc>
            </a:pPr>
            <a:endParaRPr lang="it-IT" sz="2000" b="1" dirty="0">
              <a:solidFill>
                <a:srgbClr val="FFFF00"/>
              </a:solidFill>
            </a:endParaRPr>
          </a:p>
          <a:p>
            <a:pPr algn="l">
              <a:lnSpc>
                <a:spcPts val="500"/>
              </a:lnSpc>
            </a:pPr>
            <a:endParaRPr lang="it-IT" sz="2000" b="1" dirty="0" smtClean="0">
              <a:solidFill>
                <a:srgbClr val="FFFF00"/>
              </a:solidFill>
            </a:endParaRPr>
          </a:p>
        </p:txBody>
      </p:sp>
    </p:spTree>
    <p:extLst>
      <p:ext uri="{BB962C8B-B14F-4D97-AF65-F5344CB8AC3E}">
        <p14:creationId xmlns:p14="http://schemas.microsoft.com/office/powerpoint/2010/main" val="33212406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 xmlns:a16="http://schemas.microsoft.com/office/drawing/2014/main" id="{4DA9E8CC-6C73-43E6-AF09-B4B1083BCD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 xmlns:a16="http://schemas.microsoft.com/office/drawing/2014/main" id="{C6DFF5FD-BEF9-4B06-B7C2-58C5CFC92B3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 xmlns:a16="http://schemas.microsoft.com/office/drawing/2014/main" id="{C9A18D1D-88E7-41EF-892F-C99BDEEE5E7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 xmlns:a16="http://schemas.microsoft.com/office/drawing/2014/main" id="{113E1A2F-E5D7-4888-BA8C-1CDDC7CE23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 xmlns:a16="http://schemas.microsoft.com/office/drawing/2014/main" id="{F625649A-4F9D-4D90-8F0A-433D7A1F68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 xmlns:a16="http://schemas.microsoft.com/office/drawing/2014/main" id="{B6F31202-25B1-43E6-94C1-CDCAFFE33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 xmlns:a16="http://schemas.microsoft.com/office/drawing/2014/main" id="{9593BF26-26FC-4F20-AF97-D90A981A663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 xmlns:a16="http://schemas.microsoft.com/office/drawing/2014/main" id="{588507C5-B772-411D-B50E-0C075AD253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576906" y="5222805"/>
            <a:ext cx="9544050" cy="745668"/>
          </a:xfrm>
        </p:spPr>
        <p:txBody>
          <a:bodyPr>
            <a:noAutofit/>
          </a:bodyPr>
          <a:lstStyle/>
          <a:p>
            <a:pPr algn="ctr">
              <a:lnSpc>
                <a:spcPts val="3500"/>
              </a:lnSpc>
            </a:pPr>
            <a:r>
              <a:rPr lang="it-IT" sz="2800" b="1" dirty="0" smtClean="0"/>
              <a:t>Cosa vogliamo approfondire</a:t>
            </a:r>
          </a:p>
          <a:p>
            <a:pPr algn="ctr">
              <a:lnSpc>
                <a:spcPts val="3500"/>
              </a:lnSpc>
            </a:pPr>
            <a:r>
              <a:rPr lang="it-IT" sz="2800" b="1" dirty="0" smtClean="0"/>
              <a:t>Cosa vogliamo  cercare sui siti, sui libri, in biblioteca, dalle persone dell’isola, dai nostri insegnanti</a:t>
            </a:r>
          </a:p>
          <a:p>
            <a:pPr algn="ctr">
              <a:lnSpc>
                <a:spcPts val="3500"/>
              </a:lnSpc>
            </a:pPr>
            <a:r>
              <a:rPr lang="it-IT" sz="2800" b="1" dirty="0" smtClean="0"/>
              <a:t>Cosa vogliamo trattare nel prossimo incontro</a:t>
            </a:r>
          </a:p>
          <a:p>
            <a:pPr algn="ctr">
              <a:lnSpc>
                <a:spcPts val="3500"/>
              </a:lnSpc>
            </a:pPr>
            <a:r>
              <a:rPr lang="it-IT" sz="2800" b="1" dirty="0" smtClean="0"/>
              <a:t>Scrivetemi</a:t>
            </a:r>
          </a:p>
          <a:p>
            <a:pPr algn="ctr">
              <a:lnSpc>
                <a:spcPts val="3500"/>
              </a:lnSpc>
            </a:pPr>
            <a:endParaRPr lang="it-IT" sz="2800" b="1" dirty="0" smtClean="0"/>
          </a:p>
          <a:p>
            <a:pPr algn="ctr">
              <a:lnSpc>
                <a:spcPts val="3500"/>
              </a:lnSpc>
            </a:pPr>
            <a:endParaRPr lang="it-IT" sz="2800" b="1" dirty="0"/>
          </a:p>
          <a:p>
            <a:pPr algn="ctr">
              <a:lnSpc>
                <a:spcPts val="3500"/>
              </a:lnSpc>
            </a:pPr>
            <a:r>
              <a:rPr lang="it-IT" sz="2800" b="1" dirty="0" smtClean="0"/>
              <a:t>renatodigregorio</a:t>
            </a:r>
            <a:r>
              <a:rPr lang="it-IT" sz="2800" b="1" dirty="0" smtClean="0"/>
              <a:t>@impresainsieme.com </a:t>
            </a:r>
            <a:endParaRPr lang="it-IT" sz="2800" b="1" dirty="0" smtClean="0"/>
          </a:p>
          <a:p>
            <a:pPr algn="ctr">
              <a:lnSpc>
                <a:spcPts val="3500"/>
              </a:lnSpc>
            </a:pPr>
            <a:endParaRPr lang="it-IT" sz="28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1896" y="2882000"/>
            <a:ext cx="2270646" cy="1647051"/>
          </a:xfrm>
          <a:prstGeom prst="rect">
            <a:avLst/>
          </a:prstGeom>
        </p:spPr>
      </p:pic>
    </p:spTree>
    <p:extLst>
      <p:ext uri="{BB962C8B-B14F-4D97-AF65-F5344CB8AC3E}">
        <p14:creationId xmlns:p14="http://schemas.microsoft.com/office/powerpoint/2010/main" val="36628781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Madison" id="{025CB5FB-2DD3-45EE-B6F0-CC461540EB19}" vid="{6AC10936-2DFC-4054-9ADF-B5E2C5F8619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0C3BE9-B80F-42DD-B3CF-AC060017D10E}">
  <ds:schemaRefs>
    <ds:schemaRef ds:uri="http://schemas.microsoft.com/sharepoint/v3/contenttype/forms"/>
  </ds:schemaRefs>
</ds:datastoreItem>
</file>

<file path=customXml/itemProps2.xml><?xml version="1.0" encoding="utf-8"?>
<ds:datastoreItem xmlns:ds="http://schemas.openxmlformats.org/officeDocument/2006/customXml" ds:itemID="{97A758F0-393B-4B1D-982C-AD52A38C8387}">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71af3243-3dd4-4a8d-8c0d-dd76da1f02a5"/>
    <ds:schemaRef ds:uri="http://www.w3.org/XML/1998/namespace"/>
  </ds:schemaRefs>
</ds:datastoreItem>
</file>

<file path=customXml/itemProps3.xml><?xml version="1.0" encoding="utf-8"?>
<ds:datastoreItem xmlns:ds="http://schemas.openxmlformats.org/officeDocument/2006/customXml" ds:itemID="{C7453241-7E3B-42A5-BE0A-EDA7F3D107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1140</Words>
  <Application>Microsoft Office PowerPoint</Application>
  <PresentationFormat>Personalizzato</PresentationFormat>
  <Paragraphs>257</Paragraphs>
  <Slides>38</Slides>
  <Notes>0</Notes>
  <HiddenSlides>0</HiddenSlides>
  <MMClips>0</MMClips>
  <ScaleCrop>false</ScaleCrop>
  <HeadingPairs>
    <vt:vector size="4" baseType="variant">
      <vt:variant>
        <vt:lpstr>Tema</vt:lpstr>
      </vt:variant>
      <vt:variant>
        <vt:i4>1</vt:i4>
      </vt:variant>
      <vt:variant>
        <vt:lpstr>Titoli diapositive</vt:lpstr>
      </vt:variant>
      <vt:variant>
        <vt:i4>38</vt:i4>
      </vt:variant>
    </vt:vector>
  </HeadingPairs>
  <TitlesOfParts>
    <vt:vector size="39" baseType="lpstr">
      <vt:lpstr>Madison</vt:lpstr>
      <vt:lpstr>Programma EVICAM 2 </vt:lpstr>
      <vt:lpstr>COME?  Con la metodologia della Formazione-Intervento   Progettare per apprendere</vt:lpstr>
      <vt:lpstr>  EVICAM 1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2021-09-24T17:03:13Z</dcterms:created>
  <dcterms:modified xsi:type="dcterms:W3CDTF">2022-03-30T06:53:34Z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